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469" r:id="rId1"/>
  </p:sldMasterIdLst>
  <p:notesMasterIdLst>
    <p:notesMasterId r:id="rId8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306" r:id="rId12"/>
    <p:sldId id="307" r:id="rId13"/>
    <p:sldId id="266" r:id="rId14"/>
    <p:sldId id="308" r:id="rId15"/>
    <p:sldId id="309" r:id="rId16"/>
    <p:sldId id="267" r:id="rId17"/>
    <p:sldId id="268" r:id="rId18"/>
    <p:sldId id="310" r:id="rId19"/>
    <p:sldId id="311" r:id="rId20"/>
    <p:sldId id="269" r:id="rId21"/>
    <p:sldId id="270" r:id="rId22"/>
    <p:sldId id="312" r:id="rId23"/>
    <p:sldId id="313" r:id="rId24"/>
    <p:sldId id="271" r:id="rId25"/>
    <p:sldId id="272" r:id="rId26"/>
    <p:sldId id="314" r:id="rId27"/>
    <p:sldId id="273" r:id="rId28"/>
    <p:sldId id="274" r:id="rId29"/>
    <p:sldId id="275" r:id="rId30"/>
    <p:sldId id="276" r:id="rId31"/>
    <p:sldId id="315" r:id="rId32"/>
    <p:sldId id="316" r:id="rId33"/>
    <p:sldId id="317" r:id="rId34"/>
    <p:sldId id="318" r:id="rId35"/>
    <p:sldId id="319" r:id="rId36"/>
    <p:sldId id="277" r:id="rId37"/>
    <p:sldId id="278" r:id="rId38"/>
    <p:sldId id="279" r:id="rId39"/>
    <p:sldId id="280" r:id="rId40"/>
    <p:sldId id="320" r:id="rId41"/>
    <p:sldId id="321" r:id="rId42"/>
    <p:sldId id="322" r:id="rId43"/>
    <p:sldId id="281" r:id="rId44"/>
    <p:sldId id="282" r:id="rId45"/>
    <p:sldId id="283" r:id="rId46"/>
    <p:sldId id="284" r:id="rId47"/>
    <p:sldId id="285" r:id="rId48"/>
    <p:sldId id="286" r:id="rId49"/>
    <p:sldId id="287" r:id="rId50"/>
    <p:sldId id="288" r:id="rId51"/>
    <p:sldId id="289" r:id="rId52"/>
    <p:sldId id="324" r:id="rId53"/>
    <p:sldId id="325" r:id="rId54"/>
    <p:sldId id="326" r:id="rId55"/>
    <p:sldId id="327" r:id="rId56"/>
    <p:sldId id="328" r:id="rId57"/>
    <p:sldId id="329" r:id="rId58"/>
    <p:sldId id="290" r:id="rId59"/>
    <p:sldId id="291" r:id="rId60"/>
    <p:sldId id="292" r:id="rId61"/>
    <p:sldId id="330" r:id="rId62"/>
    <p:sldId id="331" r:id="rId63"/>
    <p:sldId id="332" r:id="rId64"/>
    <p:sldId id="333" r:id="rId65"/>
    <p:sldId id="293" r:id="rId66"/>
    <p:sldId id="294" r:id="rId67"/>
    <p:sldId id="334" r:id="rId68"/>
    <p:sldId id="335" r:id="rId69"/>
    <p:sldId id="336" r:id="rId70"/>
    <p:sldId id="295" r:id="rId71"/>
    <p:sldId id="296" r:id="rId72"/>
    <p:sldId id="297" r:id="rId73"/>
    <p:sldId id="337" r:id="rId74"/>
    <p:sldId id="338" r:id="rId75"/>
    <p:sldId id="339" r:id="rId76"/>
    <p:sldId id="340" r:id="rId77"/>
    <p:sldId id="298" r:id="rId78"/>
    <p:sldId id="299" r:id="rId79"/>
    <p:sldId id="300" r:id="rId80"/>
    <p:sldId id="341" r:id="rId81"/>
    <p:sldId id="342" r:id="rId82"/>
    <p:sldId id="343" r:id="rId8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8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9900FF"/>
    <a:srgbClr val="FFFFE5"/>
    <a:srgbClr val="EBF5FF"/>
    <a:srgbClr val="E5F5FF"/>
    <a:srgbClr val="CC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5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568" y="32"/>
      </p:cViewPr>
      <p:guideLst>
        <p:guide orient="horz" pos="98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B6C4A7-AAAA-4FC4-9201-8FE6E2E053DE}" type="datetimeFigureOut">
              <a:rPr lang="ko-KR" altLang="en-US" smtClean="0"/>
              <a:t>2019-02-17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E923C4-1892-4BD2-B2A7-FFC338A245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2154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noFill/>
        </p:spPr>
        <p:txBody>
          <a:bodyPr anchor="b"/>
          <a:lstStyle>
            <a:lvl1pPr algn="ctr">
              <a:defRPr sz="6000" b="1"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783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84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7153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359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4000" b="1">
                <a:solidFill>
                  <a:schemeClr val="accent5">
                    <a:lumMod val="7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91921"/>
            <a:ext cx="10515600" cy="5212080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82680" y="6268720"/>
            <a:ext cx="751840" cy="479425"/>
          </a:xfrm>
        </p:spPr>
        <p:txBody>
          <a:bodyPr/>
          <a:lstStyle>
            <a:lvl1pPr>
              <a:defRPr sz="14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fld id="{928446A2-0B54-48F5-BBEB-C99DC269DB7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5380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228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4235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408747"/>
            <a:ext cx="5181600" cy="476821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08747"/>
            <a:ext cx="5181600" cy="4768216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5722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82391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8636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224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40555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7840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4236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15975"/>
          </a:xfrm>
          <a:prstGeom prst="rect">
            <a:avLst/>
          </a:prstGeom>
          <a:solidFill>
            <a:schemeClr val="bg2"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352550"/>
            <a:ext cx="10515600" cy="48244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8446A2-0B54-48F5-BBEB-C99DC269DB7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바닥글 개체 틀 5">
            <a:extLst>
              <a:ext uri="{FF2B5EF4-FFF2-40B4-BE49-F238E27FC236}">
                <a16:creationId xmlns:a16="http://schemas.microsoft.com/office/drawing/2014/main" id="{4861268D-E770-4AED-BB7D-8EC15CC27C65}"/>
              </a:ext>
            </a:extLst>
          </p:cNvPr>
          <p:cNvSpPr txBox="1">
            <a:spLocks/>
          </p:cNvSpPr>
          <p:nvPr userDrawn="1"/>
        </p:nvSpPr>
        <p:spPr>
          <a:xfrm>
            <a:off x="8077200" y="-20638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400" b="1" i="1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Core C Programming</a:t>
            </a:r>
            <a:endParaRPr lang="ko-KR" altLang="en-US" sz="1400" b="1" i="1" dirty="0">
              <a:solidFill>
                <a:schemeClr val="accent5">
                  <a:lumMod val="50000"/>
                </a:schemeClr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361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70" r:id="rId1"/>
    <p:sldLayoutId id="2147485471" r:id="rId2"/>
    <p:sldLayoutId id="2147485472" r:id="rId3"/>
    <p:sldLayoutId id="2147485473" r:id="rId4"/>
    <p:sldLayoutId id="2147485474" r:id="rId5"/>
    <p:sldLayoutId id="2147485475" r:id="rId6"/>
    <p:sldLayoutId id="2147485476" r:id="rId7"/>
    <p:sldLayoutId id="2147485477" r:id="rId8"/>
    <p:sldLayoutId id="2147485478" r:id="rId9"/>
    <p:sldLayoutId id="2147485479" r:id="rId10"/>
    <p:sldLayoutId id="2147485480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5">
              <a:lumMod val="75000"/>
            </a:schemeClr>
          </a:solidFill>
          <a:latin typeface="HY헤드라인M" panose="02030600000101010101" pitchFamily="18" charset="-127"/>
          <a:ea typeface="HY헤드라인M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나눔고딕" panose="020D0604000000000000" pitchFamily="50" charset="-127"/>
          <a:ea typeface="나눔고딕" panose="020D0604000000000000" pitchFamily="50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284C02F-6EDB-4EE8-A1C5-9AC7D9BE71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  <a:latin typeface="+mj-ea"/>
              </a:rPr>
              <a:t>전처리기와</a:t>
            </a:r>
            <a:br>
              <a:rPr lang="en-US" altLang="ko-KR" dirty="0">
                <a:solidFill>
                  <a:srgbClr val="FFFFFF"/>
                </a:solidFill>
                <a:latin typeface="+mj-ea"/>
              </a:rPr>
            </a:br>
            <a:r>
              <a:rPr lang="ko-KR" altLang="en-US" dirty="0">
                <a:solidFill>
                  <a:srgbClr val="FFFFFF"/>
                </a:solidFill>
                <a:latin typeface="+mj-ea"/>
              </a:rPr>
              <a:t>분할 컴파일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BE0773E-8DEA-407C-938C-60A4E8A278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D4E4D1-795B-462D-B157-B290507329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938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69A536-67BF-4FDD-9D27-0A0C54560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매크로 </a:t>
            </a:r>
            <a:r>
              <a:rPr lang="en-US" altLang="ko-KR" dirty="0"/>
              <a:t>(4/5)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DE6FBD1-BC94-476E-8C47-F856184D9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 매크로 정의 시 </a:t>
            </a:r>
            <a:r>
              <a:rPr lang="en-US" altLang="ko-KR" dirty="0"/>
              <a:t>( )</a:t>
            </a:r>
            <a:r>
              <a:rPr lang="ko-KR" altLang="en-US" dirty="0"/>
              <a:t>를 이용해서 매개변수와 매크로 전체를 감싸주는 것이 좋다</a:t>
            </a:r>
            <a:r>
              <a:rPr lang="en-US" altLang="ko-KR" dirty="0"/>
              <a:t>.	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증감식을 인자로 전달하지 않도록 주의해야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ED3FBA2-DC2A-48B1-979F-6D43A9FD7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81AE5A7-39E0-4CDF-8710-518C1AECD6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44" b="9229"/>
          <a:stretch/>
        </p:blipFill>
        <p:spPr>
          <a:xfrm>
            <a:off x="1716256" y="2271231"/>
            <a:ext cx="8759488" cy="8116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1CD52AC-A491-44F7-8BEE-5549050CB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178" y="3962200"/>
            <a:ext cx="9217406" cy="2845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92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6E9324-209C-49E7-B18F-C58D39012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13-1 : </a:t>
            </a:r>
            <a:r>
              <a:rPr lang="ko-KR" altLang="en-US" dirty="0"/>
              <a:t>함수 매크로의 정의 및 사용 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C022D6-97BB-48D4-A316-EB5BB2000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817B11-CB27-4542-A48E-27D04D797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F9C005-5E02-454C-8E22-2AC1831276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23" b="4797"/>
          <a:stretch/>
        </p:blipFill>
        <p:spPr>
          <a:xfrm>
            <a:off x="838200" y="1391920"/>
            <a:ext cx="9144000" cy="521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27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6E9324-209C-49E7-B18F-C58D39012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13-1 : </a:t>
            </a:r>
            <a:r>
              <a:rPr lang="ko-KR" altLang="en-US" dirty="0"/>
              <a:t>함수 매크로의 정의 및 사용 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C022D6-97BB-48D4-A316-EB5BB2000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817B11-CB27-4542-A48E-27D04D797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1A33AC-CE1B-4442-971B-7EA36AC55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391921"/>
            <a:ext cx="9248775" cy="407415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32C75D7-77F2-481C-8043-3C249BEC51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335" b="49446"/>
          <a:stretch/>
        </p:blipFill>
        <p:spPr>
          <a:xfrm>
            <a:off x="5553075" y="4744978"/>
            <a:ext cx="2744390" cy="190156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EAE1C43-D5F5-4FC1-AC69-CC3ECF2501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130" r="21335"/>
          <a:stretch/>
        </p:blipFill>
        <p:spPr>
          <a:xfrm>
            <a:off x="8609410" y="4731355"/>
            <a:ext cx="2744390" cy="187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670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4F600C-0FF4-4397-98E8-CCDFC9E0F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매크로 </a:t>
            </a:r>
            <a:r>
              <a:rPr lang="en-US" altLang="ko-KR" dirty="0"/>
              <a:t>(5/5)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951FFB-D7BE-4546-886C-9AB68188B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921"/>
            <a:ext cx="10515600" cy="5212080"/>
          </a:xfrm>
        </p:spPr>
        <p:txBody>
          <a:bodyPr/>
          <a:lstStyle/>
          <a:p>
            <a:r>
              <a:rPr lang="ko-KR" altLang="en-US" dirty="0"/>
              <a:t>절대값을 구하는 함수 매크로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점의 좌표를 출력하는 함수 매크로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배열의 크기를 구하는 코드를 함수 매크로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37D1FB-6372-4FAA-9D4B-5EB089D40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266E33-862D-433C-89D7-E5813DBCF5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60" b="-4299"/>
          <a:stretch/>
        </p:blipFill>
        <p:spPr>
          <a:xfrm>
            <a:off x="1560057" y="1983863"/>
            <a:ext cx="9071886" cy="6372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08B7E65-BC4E-4161-93EF-3C13CA1473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057" y="3707582"/>
            <a:ext cx="9071886" cy="9474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EF9B271F-47B6-48B0-AD02-4460655427C9}"/>
              </a:ext>
            </a:extLst>
          </p:cNvPr>
          <p:cNvSpPr/>
          <p:nvPr/>
        </p:nvSpPr>
        <p:spPr>
          <a:xfrm>
            <a:off x="8043197" y="2722110"/>
            <a:ext cx="2588746" cy="856615"/>
          </a:xfrm>
          <a:prstGeom prst="wedgeRoundRectCallout">
            <a:avLst>
              <a:gd name="adj1" fmla="val -45249"/>
              <a:gd name="adj2" fmla="val 88714"/>
              <a:gd name="adj3" fmla="val 16667"/>
            </a:avLst>
          </a:prstGeom>
          <a:solidFill>
            <a:srgbClr val="FFFFFF"/>
          </a:solidFill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여러 줄에 걸쳐서 코드를 작성하려면 코드의 맨 끝에 </a:t>
            </a:r>
            <a:r>
              <a:rPr lang="en-US" altLang="ko-KR" dirty="0">
                <a:solidFill>
                  <a:schemeClr val="tx1"/>
                </a:solidFill>
                <a:latin typeface="Abadi" panose="020B0604020202020204" pitchFamily="34" charset="0"/>
              </a:rPr>
              <a:t>\</a:t>
            </a:r>
            <a:r>
              <a:rPr lang="ko-KR" altLang="en-US" dirty="0">
                <a:solidFill>
                  <a:schemeClr val="tx1"/>
                </a:solidFill>
              </a:rPr>
              <a:t>을 써준다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CB3B96-8AA6-4743-92E1-A17D78F7E3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855"/>
          <a:stretch/>
        </p:blipFill>
        <p:spPr>
          <a:xfrm>
            <a:off x="1560058" y="5755682"/>
            <a:ext cx="9071886" cy="6372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64435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A4B77-1284-4AAF-875C-575F0EA1F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13-2 : </a:t>
            </a:r>
            <a:r>
              <a:rPr lang="ko-KR" altLang="en-US" dirty="0"/>
              <a:t>여러 가지 함수 매크로의 정의 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DFFED0-031E-4688-B1F7-7AE78B876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942641-C8A5-45C0-A780-345090408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ABCDA62-557E-4A48-9D0F-6CB966DADCB6}"/>
              </a:ext>
            </a:extLst>
          </p:cNvPr>
          <p:cNvGrpSpPr/>
          <p:nvPr/>
        </p:nvGrpSpPr>
        <p:grpSpPr>
          <a:xfrm>
            <a:off x="838199" y="1412095"/>
            <a:ext cx="9448801" cy="5212080"/>
            <a:chOff x="628650" y="1396537"/>
            <a:chExt cx="7353300" cy="41719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A291569-40AF-47FA-A78D-489F5C1A71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5" r="3253"/>
            <a:stretch/>
          </p:blipFill>
          <p:spPr>
            <a:xfrm>
              <a:off x="628650" y="1396537"/>
              <a:ext cx="7353300" cy="221932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87C6830-52A8-4959-BB52-9EDBD8C589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500"/>
            <a:stretch/>
          </p:blipFill>
          <p:spPr>
            <a:xfrm>
              <a:off x="628650" y="3615862"/>
              <a:ext cx="7353300" cy="1952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08304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2A4B77-1284-4AAF-875C-575F0EA1F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13-2 : </a:t>
            </a:r>
            <a:r>
              <a:rPr lang="ko-KR" altLang="en-US" dirty="0"/>
              <a:t>여러 가지 함수 매크로의 정의 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DFFED0-031E-4688-B1F7-7AE78B876D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942641-C8A5-45C0-A780-345090408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AE01B75-9467-45DC-AD31-DB74BC92FF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87012"/>
            <a:ext cx="8296275" cy="534786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4844231-44CA-4245-A837-8B478580E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8751" y="1387012"/>
            <a:ext cx="2305049" cy="274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674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76D1B6-32FA-4747-AFD8-95D5FD6BC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매크로의 장단점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C35034-8101-4AC3-A3EE-A7D7CEB76D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 매크로를 사용하면 프로그램의 실행 속도가 빨라진다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함수 매크로를 사용하면 실제로는 함수 호출이 일어나지 않으므로 함수 호출의 오버헤드를 줄일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함수 매크로를 이용하면 매크로 확장을 이용해서 일반 함수로는 구현할 수 없는 기능도 처리할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ko-KR" altLang="en-US" dirty="0"/>
              <a:t>함수 매크로의 단점</a:t>
            </a:r>
            <a:endParaRPr lang="en-US" altLang="ko-KR" dirty="0"/>
          </a:p>
          <a:p>
            <a:pPr lvl="1"/>
            <a:r>
              <a:rPr lang="ko-KR" altLang="en-US" dirty="0"/>
              <a:t>코드를 알아보기 힘들고</a:t>
            </a:r>
            <a:r>
              <a:rPr lang="en-US" altLang="ko-KR" dirty="0"/>
              <a:t>, </a:t>
            </a:r>
            <a:r>
              <a:rPr lang="ko-KR" altLang="en-US" dirty="0"/>
              <a:t>디버깅도 어렵다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일반 함수로 정의할 수 있을 때는 함수 매크로로 정의하는 것보다 일반 함수로 정의하는 것이 좋다</a:t>
            </a:r>
            <a:r>
              <a:rPr lang="en-US" altLang="ko-KR" dirty="0"/>
              <a:t>. </a:t>
            </a:r>
          </a:p>
          <a:p>
            <a:pPr lvl="2"/>
            <a:r>
              <a:rPr lang="en-US" altLang="ko-KR" dirty="0"/>
              <a:t>C99</a:t>
            </a:r>
            <a:r>
              <a:rPr lang="ko-KR" altLang="en-US" dirty="0"/>
              <a:t>나 </a:t>
            </a:r>
            <a:r>
              <a:rPr lang="en-US" altLang="ko-KR" dirty="0"/>
              <a:t>C++</a:t>
            </a:r>
            <a:r>
              <a:rPr lang="ko-KR" altLang="en-US" dirty="0"/>
              <a:t>의 인라인 함수를 이용하면 함수 호출의 오버헤드를 줄일 수 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3B51791-7E99-4718-9D40-8CA7BD53F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3583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AB9CF6-29E3-4359-8F9A-145D384C8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# </a:t>
            </a:r>
            <a:r>
              <a:rPr lang="ko-KR" altLang="en-US" dirty="0"/>
              <a:t>연산자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CECF64-E0AC-4294-8CB4-9FEDD7623B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문자열 만들기 연산자</a:t>
            </a:r>
            <a:endParaRPr lang="en-US" altLang="ko-KR" dirty="0"/>
          </a:p>
          <a:p>
            <a:pPr lvl="1"/>
            <a:r>
              <a:rPr lang="en-US" altLang="ko-KR" dirty="0"/>
              <a:t># </a:t>
            </a:r>
            <a:r>
              <a:rPr lang="ko-KR" altLang="en-US" dirty="0"/>
              <a:t>다음에 오는 이름을 </a:t>
            </a:r>
            <a:r>
              <a:rPr lang="en-US" altLang="ko-KR" dirty="0"/>
              <a:t>" " </a:t>
            </a:r>
            <a:r>
              <a:rPr lang="ko-KR" altLang="en-US" dirty="0"/>
              <a:t>기호로 감싸서 문자열 리터럴로 만들어 준다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# </a:t>
            </a:r>
            <a:r>
              <a:rPr lang="ko-KR" altLang="en-US" dirty="0"/>
              <a:t>다음에는 함수 매크로의 매개변수만 올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A60AAE-DC0B-49AC-A780-970731D71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9CF88A-3C0A-4C3E-A387-E4A89E9AB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675" y="2738802"/>
            <a:ext cx="10492125" cy="386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777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2419CA-3BD9-4F6E-B9CC-4423025A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13-3 : PRINT_POINT </a:t>
            </a:r>
            <a:r>
              <a:rPr lang="ko-KR" altLang="en-US" dirty="0"/>
              <a:t>함수 매크로의 정의 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1A5EBB-9A5F-48C0-B58C-65F73B60C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49EBAF-2FDF-4DEA-83A1-D97EB6F1D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2D5C330-3865-41D5-B8F3-309C8156F9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533"/>
          <a:stretch/>
        </p:blipFill>
        <p:spPr>
          <a:xfrm>
            <a:off x="838199" y="1391921"/>
            <a:ext cx="8953501" cy="520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754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2419CA-3BD9-4F6E-B9CC-4423025A4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13-3 : PRINT_POINT </a:t>
            </a:r>
            <a:r>
              <a:rPr lang="ko-KR" altLang="en-US" dirty="0"/>
              <a:t>함수 매크로의 정의 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1A5EBB-9A5F-48C0-B58C-65F73B60C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D49EBAF-2FDF-4DEA-83A1-D97EB6F1D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91E1AB6-8BF2-453F-A045-98255F1C96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359"/>
          <a:stretch/>
        </p:blipFill>
        <p:spPr>
          <a:xfrm>
            <a:off x="838199" y="1391921"/>
            <a:ext cx="8803956" cy="26892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A923433-1970-404F-A2E5-42F10A3AE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4281" y="4284332"/>
            <a:ext cx="4859519" cy="236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96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A90A95-5158-470D-85CD-663A83F08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C32AD87-8E83-4F79-9D10-7DAA381789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전처리기</a:t>
            </a:r>
            <a:endParaRPr lang="en-US" altLang="ko-KR" dirty="0"/>
          </a:p>
          <a:p>
            <a:pPr lvl="1"/>
            <a:r>
              <a:rPr lang="ko-KR" altLang="en-US" dirty="0"/>
              <a:t>매크로</a:t>
            </a:r>
            <a:endParaRPr lang="en-US" altLang="ko-KR" dirty="0"/>
          </a:p>
          <a:p>
            <a:pPr lvl="1"/>
            <a:r>
              <a:rPr lang="ko-KR" altLang="en-US" dirty="0"/>
              <a:t>조건부 컴파일</a:t>
            </a:r>
            <a:endParaRPr lang="en-US" altLang="ko-KR" dirty="0"/>
          </a:p>
          <a:p>
            <a:r>
              <a:rPr lang="ko-KR" altLang="en-US" dirty="0"/>
              <a:t>분할 컴파일</a:t>
            </a:r>
            <a:endParaRPr lang="en-US" altLang="ko-KR" dirty="0"/>
          </a:p>
          <a:p>
            <a:pPr lvl="1"/>
            <a:r>
              <a:rPr lang="en-US" altLang="ko-KR" dirty="0"/>
              <a:t>#include</a:t>
            </a:r>
            <a:r>
              <a:rPr lang="ko-KR" altLang="en-US" dirty="0"/>
              <a:t>문</a:t>
            </a:r>
            <a:endParaRPr lang="en-US" altLang="ko-KR" dirty="0"/>
          </a:p>
          <a:p>
            <a:pPr lvl="1"/>
            <a:r>
              <a:rPr lang="ko-KR" altLang="en-US" dirty="0"/>
              <a:t>소스 파일과 헤더 파일의 구성</a:t>
            </a:r>
            <a:endParaRPr lang="en-US" altLang="ko-KR" dirty="0"/>
          </a:p>
          <a:p>
            <a:pPr lvl="1"/>
            <a:r>
              <a:rPr lang="ko-KR" altLang="en-US" dirty="0"/>
              <a:t>헤더 파일 중복 포함 막기</a:t>
            </a:r>
            <a:endParaRPr lang="en-US" altLang="ko-KR" dirty="0"/>
          </a:p>
          <a:p>
            <a:r>
              <a:rPr lang="en-US" altLang="ko-KR" dirty="0"/>
              <a:t>main </a:t>
            </a:r>
            <a:r>
              <a:rPr lang="ko-KR" altLang="en-US"/>
              <a:t>함수의 매개변수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068F44-1165-4F05-8918-3514D28DF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76665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600A5F-1FB8-4DBC-9170-45609EFB1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## </a:t>
            </a:r>
            <a:r>
              <a:rPr lang="ko-KR" altLang="en-US" dirty="0"/>
              <a:t>연산자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753BEA-CBDD-40E1-92FF-DDF0C86B3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토큰 결합 연산자</a:t>
            </a:r>
            <a:endParaRPr lang="en-US" altLang="ko-KR" dirty="0"/>
          </a:p>
          <a:p>
            <a:pPr lvl="1"/>
            <a:r>
              <a:rPr lang="ko-KR" altLang="en-US" dirty="0"/>
              <a:t>함수 매크로 안에서 토큰에 다른 토큰을 결합해서 새로운 토큰을 생성한다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## </a:t>
            </a:r>
            <a:r>
              <a:rPr lang="ko-KR" altLang="en-US" dirty="0"/>
              <a:t>연산자의 좌변이나 우변에 있는 함수 매크로의 매개변수를 문자열 대치한 다음에 토큰을 결합한다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47D149-6BE7-4D55-9922-0B1C70D0F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404C00-E08B-4523-A232-FDF9DDDB5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893" y="2829164"/>
            <a:ext cx="9669094" cy="384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158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5268C-D8F8-4462-95A9-90CF7A17E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13-4 : DEF_RANGE_OF </a:t>
            </a:r>
            <a:r>
              <a:rPr lang="ko-KR" altLang="en-US" dirty="0"/>
              <a:t>매크로의 정의 </a:t>
            </a:r>
            <a:r>
              <a:rPr lang="en-US" altLang="ko-KR" dirty="0"/>
              <a:t>(1/3)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3E4E65-0208-4E15-BF9A-2D4604129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B6BD1E-EE7C-4D47-86E4-0B103E4C0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42DAA48-7689-4C25-9B20-4CB792A70F01}"/>
              </a:ext>
            </a:extLst>
          </p:cNvPr>
          <p:cNvGrpSpPr/>
          <p:nvPr/>
        </p:nvGrpSpPr>
        <p:grpSpPr>
          <a:xfrm>
            <a:off x="838199" y="1391921"/>
            <a:ext cx="8696325" cy="5212080"/>
            <a:chOff x="628650" y="1396537"/>
            <a:chExt cx="6877050" cy="443396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95769380-251D-4E46-B2B8-0037ED3175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234"/>
            <a:stretch/>
          </p:blipFill>
          <p:spPr>
            <a:xfrm>
              <a:off x="628650" y="1396537"/>
              <a:ext cx="6877050" cy="277177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A4765EA-A65B-4988-B790-E22712E7D0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9" r="6708" b="15696"/>
            <a:stretch/>
          </p:blipFill>
          <p:spPr>
            <a:xfrm>
              <a:off x="628650" y="4168312"/>
              <a:ext cx="6877050" cy="16621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5455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5268C-D8F8-4462-95A9-90CF7A17E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13-4 : DEF_RANGE_OF </a:t>
            </a:r>
            <a:r>
              <a:rPr lang="ko-KR" altLang="en-US" dirty="0"/>
              <a:t>매크로의 정의 </a:t>
            </a:r>
            <a:r>
              <a:rPr lang="en-US" altLang="ko-KR" dirty="0"/>
              <a:t>(2/3)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3E4E65-0208-4E15-BF9A-2D4604129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B6BD1E-EE7C-4D47-86E4-0B103E4C0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7D5A9D-EC37-42E4-A234-D10B24D14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391921"/>
            <a:ext cx="8486775" cy="521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04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5268C-D8F8-4462-95A9-90CF7A17E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13-4 : DEF_RANGE_OF </a:t>
            </a:r>
            <a:r>
              <a:rPr lang="ko-KR" altLang="en-US" dirty="0"/>
              <a:t>매크로의 정의 </a:t>
            </a:r>
            <a:r>
              <a:rPr lang="en-US" altLang="ko-KR" dirty="0"/>
              <a:t>(3/3)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3E4E65-0208-4E15-BF9A-2D4604129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B6BD1E-EE7C-4D47-86E4-0B103E4C0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81A8D5-80B5-4FAE-99AA-8F80A80055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68"/>
          <a:stretch/>
        </p:blipFill>
        <p:spPr>
          <a:xfrm>
            <a:off x="838200" y="1391921"/>
            <a:ext cx="8286750" cy="37374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53802E7-BE2A-46C3-9966-89AA1F9E8D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05"/>
          <a:stretch/>
        </p:blipFill>
        <p:spPr>
          <a:xfrm>
            <a:off x="6096000" y="4210203"/>
            <a:ext cx="5309369" cy="2647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0051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895F2-C1C8-4BE8-BB4E-5277F3E8C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#</a:t>
            </a:r>
            <a:r>
              <a:rPr lang="en-US" altLang="ko-KR" dirty="0" err="1"/>
              <a:t>undef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FC2558-3A32-41EE-8E0E-417CAA54F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이미 정의된 매크로를 정의되지 않은 것으로 만든다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0E8790-0D35-4919-858A-1F145B962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22DB8C-7D00-4440-ABDD-3FA80A50E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262" y="2165354"/>
            <a:ext cx="8849476" cy="36652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725721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1AF6B0-0119-4D5D-8BD4-0F652F7138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내장 매크로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F21089-9E3E-4810-B699-8148EFAA3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컴파일러에 의해서 소스 파일마다 미리 정의되어 있는 매크로</a:t>
            </a:r>
            <a:endParaRPr lang="en-US" altLang="ko-KR" dirty="0"/>
          </a:p>
          <a:p>
            <a:r>
              <a:rPr lang="ko-KR" altLang="en-US" dirty="0"/>
              <a:t>디버깅 정보를 표시할 때 유용하게 사용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1ED952-81ED-4383-BE3B-2C0739DB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79B8F23-958A-4BB3-BB46-4DAAC1FB6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8" y="2972362"/>
            <a:ext cx="10515602" cy="274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0810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26F053-A3A8-46FE-8FAF-08A3D713C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13-5 : </a:t>
            </a:r>
            <a:r>
              <a:rPr lang="ko-KR" altLang="en-US" dirty="0"/>
              <a:t>내장 매크로의 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6B90F4-C6A5-4E42-A0C6-544B671C4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273CAE-B192-4FE9-BF33-F5B8AD2EF2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306B616-549B-42CC-82EF-9A953C6B7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1921"/>
            <a:ext cx="8115300" cy="53249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3FC252C-5FF8-4218-899C-0DF669E03D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115" y="5543550"/>
            <a:ext cx="5943486" cy="113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299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DC0093-992B-4F33-86AD-0BB96A05D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조건부 컴파일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99C38C-F49A-4AFA-8BDA-6709F1162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특정 조건이 만족할 때만 코드를 컴파일하게 만든다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상황에 따라서 특정 코드를 컴파일하게 또는 컴파일하지 않게 만들 수 있으므로</a:t>
            </a:r>
            <a:r>
              <a:rPr lang="en-US" altLang="ko-KR" dirty="0"/>
              <a:t>, </a:t>
            </a:r>
            <a:r>
              <a:rPr lang="ko-KR" altLang="en-US" dirty="0" err="1"/>
              <a:t>이식성</a:t>
            </a:r>
            <a:r>
              <a:rPr lang="ko-KR" altLang="en-US" dirty="0"/>
              <a:t> 있는 코드를 개발할 수 있다</a:t>
            </a:r>
            <a:r>
              <a:rPr lang="en-US" altLang="ko-KR" dirty="0"/>
              <a:t>.</a:t>
            </a:r>
            <a:endParaRPr lang="ko-KR" altLang="en-US" dirty="0"/>
          </a:p>
          <a:p>
            <a:r>
              <a:rPr lang="en-US" altLang="ko-KR" dirty="0"/>
              <a:t>#if, #endif, #else, #</a:t>
            </a:r>
            <a:r>
              <a:rPr lang="en-US" altLang="ko-KR" dirty="0" err="1"/>
              <a:t>elif</a:t>
            </a:r>
            <a:r>
              <a:rPr lang="en-US" altLang="ko-KR" dirty="0"/>
              <a:t>, #ifdef,#</a:t>
            </a:r>
            <a:r>
              <a:rPr lang="en-US" altLang="ko-KR" dirty="0" err="1"/>
              <a:t>ifndef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B7710A6-6A0E-43FF-96B7-CCD85314C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38431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5C5BD0-2A72-49CC-9124-6F3FBD4EE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#if</a:t>
            </a:r>
            <a:r>
              <a:rPr lang="ko-KR" altLang="en-US" dirty="0"/>
              <a:t>와 </a:t>
            </a:r>
            <a:r>
              <a:rPr lang="en-US" altLang="ko-KR" dirty="0"/>
              <a:t>#endif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C41819-7300-44A2-8F49-9AC7D40036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921"/>
            <a:ext cx="6045485" cy="5212080"/>
          </a:xfrm>
        </p:spPr>
        <p:txBody>
          <a:bodyPr/>
          <a:lstStyle/>
          <a:p>
            <a:r>
              <a:rPr lang="ko-KR" altLang="en-US" dirty="0"/>
              <a:t>조건이 참일 때만 </a:t>
            </a:r>
            <a:r>
              <a:rPr lang="en-US" altLang="ko-KR" dirty="0"/>
              <a:t>#if</a:t>
            </a:r>
            <a:r>
              <a:rPr lang="ko-KR" altLang="en-US" dirty="0"/>
              <a:t>와 </a:t>
            </a:r>
            <a:r>
              <a:rPr lang="en-US" altLang="ko-KR" dirty="0"/>
              <a:t>#endif </a:t>
            </a:r>
            <a:r>
              <a:rPr lang="ko-KR" altLang="en-US" dirty="0"/>
              <a:t>사이의 문장을 컴파일한다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#if</a:t>
            </a:r>
            <a:r>
              <a:rPr lang="ko-KR" altLang="en-US" dirty="0"/>
              <a:t>의 조건식에서는 매크로만 사용할 수 있으며 변수는 사용할 수 없다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#if</a:t>
            </a:r>
            <a:r>
              <a:rPr lang="ko-KR" altLang="en-US" dirty="0"/>
              <a:t>의 조건식에서는 정수식만 사용할 수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B0EED1-5F8E-4B59-91C4-573A7A68E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A24F0F-CBB3-4717-83B7-1F3954319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6136" y="1391921"/>
            <a:ext cx="4237664" cy="19471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39AF63F-8AF7-4C8C-90E6-9D60C5544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968" y="4210445"/>
            <a:ext cx="9226064" cy="23935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6657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BAF1AB-E6E3-4379-A1F2-21F95D57F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#if, #else, #</a:t>
            </a:r>
            <a:r>
              <a:rPr lang="en-US" altLang="ko-KR" dirty="0" err="1"/>
              <a:t>elif</a:t>
            </a:r>
            <a:r>
              <a:rPr lang="en-US" altLang="ko-KR" dirty="0"/>
              <a:t>, #endif (1/2)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04B14C-B308-4AFB-80BF-F7E6E4638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#if</a:t>
            </a:r>
            <a:r>
              <a:rPr lang="ko-KR" altLang="en-US" dirty="0"/>
              <a:t>는 반드시 짝이 되는 </a:t>
            </a:r>
            <a:r>
              <a:rPr lang="en-US" altLang="ko-KR" dirty="0"/>
              <a:t>#endif</a:t>
            </a:r>
            <a:r>
              <a:rPr lang="ko-KR" altLang="en-US" dirty="0"/>
              <a:t>가 필요하며</a:t>
            </a:r>
            <a:r>
              <a:rPr lang="en-US" altLang="ko-KR" dirty="0"/>
              <a:t>, #else</a:t>
            </a:r>
            <a:r>
              <a:rPr lang="ko-KR" altLang="en-US" dirty="0"/>
              <a:t>를 함께 사용할 수도 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#if ~ #endif</a:t>
            </a:r>
            <a:r>
              <a:rPr lang="ko-KR" altLang="en-US" dirty="0"/>
              <a:t>에서 조건식이 참일 때 컴파일할 문장이 하나 이상이더라도 </a:t>
            </a:r>
            <a:r>
              <a:rPr lang="en-US" altLang="ko-KR" dirty="0"/>
              <a:t>{ }</a:t>
            </a:r>
            <a:r>
              <a:rPr lang="ko-KR" altLang="en-US" dirty="0"/>
              <a:t>로 묶어줄 필요가 없다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#if, #else, #endif</a:t>
            </a:r>
            <a:r>
              <a:rPr lang="ko-KR" altLang="en-US" dirty="0"/>
              <a:t>에서는 </a:t>
            </a:r>
            <a:r>
              <a:rPr lang="en-US" altLang="ko-KR" dirty="0"/>
              <a:t>#if </a:t>
            </a:r>
            <a:r>
              <a:rPr lang="ko-KR" altLang="en-US" dirty="0"/>
              <a:t>다음의 문장과 </a:t>
            </a:r>
            <a:r>
              <a:rPr lang="en-US" altLang="ko-KR" dirty="0"/>
              <a:t>#else </a:t>
            </a:r>
            <a:r>
              <a:rPr lang="ko-KR" altLang="en-US" dirty="0"/>
              <a:t>다음의 문장 중 반드시 하나만 </a:t>
            </a:r>
            <a:r>
              <a:rPr lang="ko-KR" altLang="en-US" dirty="0" err="1"/>
              <a:t>컴파일될</a:t>
            </a:r>
            <a:r>
              <a:rPr lang="ko-KR" altLang="en-US" dirty="0"/>
              <a:t> 수 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#else</a:t>
            </a:r>
            <a:r>
              <a:rPr lang="ko-KR" altLang="en-US" dirty="0"/>
              <a:t>문에서 다른 조건을 다시 검사하려면 </a:t>
            </a:r>
            <a:r>
              <a:rPr lang="en-US" altLang="ko-KR" dirty="0"/>
              <a:t>#</a:t>
            </a:r>
            <a:r>
              <a:rPr lang="en-US" altLang="ko-KR" dirty="0" err="1"/>
              <a:t>elif</a:t>
            </a:r>
            <a:r>
              <a:rPr lang="ko-KR" altLang="en-US" dirty="0"/>
              <a:t>를 사용한다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EBD59F-5927-4019-A0E9-7B7F56929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41538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51831F-116E-4C0C-B794-D88D1DCE6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전처리기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9998C4-9DB7-4E13-B400-97062CAE1C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C/C++ </a:t>
            </a:r>
            <a:r>
              <a:rPr lang="ko-KR" altLang="en-US" dirty="0"/>
              <a:t>컴파일러에 내장된 프로그램</a:t>
            </a:r>
            <a:endParaRPr lang="en-US" altLang="ko-KR" dirty="0"/>
          </a:p>
          <a:p>
            <a:r>
              <a:rPr lang="ko-KR" altLang="en-US" dirty="0"/>
              <a:t>프로그래머가 작성한 소스 파일이 </a:t>
            </a:r>
            <a:r>
              <a:rPr lang="ko-KR" altLang="en-US" dirty="0" err="1"/>
              <a:t>컴파일될</a:t>
            </a:r>
            <a:r>
              <a:rPr lang="ko-KR" altLang="en-US" dirty="0"/>
              <a:t> 수 있도록 준비한다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EC4FBF-856A-4E73-9A34-C38AFF052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A0922AA-E7E2-45DD-A324-BC4854CCE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408" y="2469970"/>
            <a:ext cx="9363184" cy="402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948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BAF1AB-E6E3-4379-A1F2-21F95D57F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#if, #else, #</a:t>
            </a:r>
            <a:r>
              <a:rPr lang="en-US" altLang="ko-KR" dirty="0" err="1"/>
              <a:t>elif</a:t>
            </a:r>
            <a:r>
              <a:rPr lang="en-US" altLang="ko-KR" dirty="0"/>
              <a:t>, #endif (2/2)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04B14C-B308-4AFB-80BF-F7E6E46389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EBD59F-5927-4019-A0E9-7B7F56929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033175C-2DCF-43F3-8CB0-4FF26A385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443" y="1712828"/>
            <a:ext cx="10185114" cy="489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75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D36FC-1968-4EA1-8FF7-40F273B71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13-6 : #if</a:t>
            </a:r>
            <a:r>
              <a:rPr lang="ko-KR" altLang="en-US" dirty="0"/>
              <a:t>를 이용한 정렬 방법 선택 </a:t>
            </a:r>
            <a:r>
              <a:rPr lang="en-US" altLang="ko-KR" dirty="0"/>
              <a:t>(1/5)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27F016-23AF-4E29-8305-2D958C481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33621E-5EF6-4799-BFC1-923CCB691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15C6031-0BA8-44BE-871E-1DE68585C2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576"/>
          <a:stretch/>
        </p:blipFill>
        <p:spPr>
          <a:xfrm>
            <a:off x="838199" y="1388227"/>
            <a:ext cx="8896351" cy="5217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0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D36FC-1968-4EA1-8FF7-40F273B71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13-6 : #if</a:t>
            </a:r>
            <a:r>
              <a:rPr lang="ko-KR" altLang="en-US" dirty="0"/>
              <a:t>를 이용한 정렬 방법 선택 </a:t>
            </a:r>
            <a:r>
              <a:rPr lang="en-US" altLang="ko-KR" dirty="0"/>
              <a:t>(2/5)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27F016-23AF-4E29-8305-2D958C481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33621E-5EF6-4799-BFC1-923CCB691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2E05AC7-0634-4AA5-ACFA-0BA9926BEC1B}"/>
              </a:ext>
            </a:extLst>
          </p:cNvPr>
          <p:cNvGrpSpPr/>
          <p:nvPr/>
        </p:nvGrpSpPr>
        <p:grpSpPr>
          <a:xfrm>
            <a:off x="838200" y="1391921"/>
            <a:ext cx="8677275" cy="5324939"/>
            <a:chOff x="628650" y="1396537"/>
            <a:chExt cx="6838950" cy="47625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68D8BDD-71A4-4035-8691-702E5C59C4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710"/>
            <a:stretch/>
          </p:blipFill>
          <p:spPr>
            <a:xfrm>
              <a:off x="628650" y="1396537"/>
              <a:ext cx="6838950" cy="5334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2E4108A-7F68-42D7-8879-048CE67B8C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00" r="3994"/>
            <a:stretch/>
          </p:blipFill>
          <p:spPr>
            <a:xfrm>
              <a:off x="628650" y="1929937"/>
              <a:ext cx="6838950" cy="42291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45352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D36FC-1968-4EA1-8FF7-40F273B71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13-6 : #if</a:t>
            </a:r>
            <a:r>
              <a:rPr lang="ko-KR" altLang="en-US" dirty="0"/>
              <a:t>를 이용한 정렬 방법 선택 </a:t>
            </a:r>
            <a:r>
              <a:rPr lang="en-US" altLang="ko-KR" dirty="0"/>
              <a:t>(3/5)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27F016-23AF-4E29-8305-2D958C481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33621E-5EF6-4799-BFC1-923CCB691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460910-24BD-4222-807F-6FEA8174C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391921"/>
            <a:ext cx="8562975" cy="532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657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D36FC-1968-4EA1-8FF7-40F273B71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13-6 : #if</a:t>
            </a:r>
            <a:r>
              <a:rPr lang="ko-KR" altLang="en-US" dirty="0"/>
              <a:t>를 이용한 정렬 방법 선택 </a:t>
            </a:r>
            <a:r>
              <a:rPr lang="en-US" altLang="ko-KR" dirty="0"/>
              <a:t>(4/5)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27F016-23AF-4E29-8305-2D958C481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33621E-5EF6-4799-BFC1-923CCB691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34</a:t>
            </a:fld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86F91DE4-7233-403B-B284-F13D27A391E8}"/>
              </a:ext>
            </a:extLst>
          </p:cNvPr>
          <p:cNvGrpSpPr/>
          <p:nvPr/>
        </p:nvGrpSpPr>
        <p:grpSpPr>
          <a:xfrm>
            <a:off x="838199" y="1391920"/>
            <a:ext cx="8658225" cy="4475479"/>
            <a:chOff x="628649" y="1396536"/>
            <a:chExt cx="6743700" cy="36576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479AC95B-1D31-4AD9-9666-6EAA6E2D6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8649" y="1396536"/>
              <a:ext cx="6743700" cy="305752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BDCCB97-52E5-44FB-8387-B0EE279904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80" r="1114"/>
            <a:stretch/>
          </p:blipFill>
          <p:spPr>
            <a:xfrm>
              <a:off x="628649" y="4454061"/>
              <a:ext cx="6743700" cy="600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23809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2D36FC-1968-4EA1-8FF7-40F273B71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13-6 : #if</a:t>
            </a:r>
            <a:r>
              <a:rPr lang="ko-KR" altLang="en-US" dirty="0"/>
              <a:t>를 이용한 정렬 방법 선택 </a:t>
            </a:r>
            <a:r>
              <a:rPr lang="en-US" altLang="ko-KR" dirty="0"/>
              <a:t>(5/5)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C27F016-23AF-4E29-8305-2D958C4817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33621E-5EF6-4799-BFC1-923CCB691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35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30F038-2853-4398-8C68-53E88BD6F8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382"/>
          <a:stretch/>
        </p:blipFill>
        <p:spPr>
          <a:xfrm>
            <a:off x="838200" y="1391921"/>
            <a:ext cx="8380122" cy="24749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CF1A3FE-B76D-4912-897B-0E098E7C8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6175" y="4372555"/>
            <a:ext cx="3857625" cy="153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552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85AFF1-888C-4A8C-906B-B98A3E84B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#if</a:t>
            </a:r>
            <a:r>
              <a:rPr lang="ko-KR" altLang="en-US" dirty="0"/>
              <a:t> </a:t>
            </a:r>
            <a:r>
              <a:rPr lang="en-US" altLang="ko-KR" dirty="0"/>
              <a:t>0, #endif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E24530D-C9B7-4D18-8D98-FF6B5BCFA0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#if 0</a:t>
            </a:r>
            <a:r>
              <a:rPr lang="ko-KR" altLang="en-US" dirty="0"/>
              <a:t>은 항상 거짓이므로 </a:t>
            </a:r>
            <a:r>
              <a:rPr lang="en-US" altLang="ko-KR" dirty="0"/>
              <a:t>#if 0</a:t>
            </a:r>
            <a:r>
              <a:rPr lang="ko-KR" altLang="en-US" dirty="0"/>
              <a:t>부터 </a:t>
            </a:r>
            <a:r>
              <a:rPr lang="en-US" altLang="ko-KR" dirty="0"/>
              <a:t>#endif </a:t>
            </a:r>
            <a:r>
              <a:rPr lang="ko-KR" altLang="en-US" dirty="0"/>
              <a:t>사이의 코드를 컴파일하지 않게 만든다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코드를 주석 처리하는 것과 동일한 효과를 줄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758C64B-558B-4EDC-93B5-92E931078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36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28431C-69E6-4055-B97E-781CBA9AE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003" y="3186049"/>
            <a:ext cx="10400677" cy="293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076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7CDFB-0D56-45F0-8C6C-004888BE6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#ifdef,</a:t>
            </a:r>
            <a:r>
              <a:rPr lang="ko-KR" altLang="en-US" dirty="0"/>
              <a:t> </a:t>
            </a:r>
            <a:r>
              <a:rPr lang="en-US" altLang="ko-KR" dirty="0"/>
              <a:t>#</a:t>
            </a:r>
            <a:r>
              <a:rPr lang="en-US" altLang="ko-KR" dirty="0" err="1"/>
              <a:t>ifndef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F8F9AA-EB04-494D-BFED-AE096F47AA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#ifdef</a:t>
            </a:r>
            <a:r>
              <a:rPr lang="ko-KR" altLang="en-US" dirty="0"/>
              <a:t>는 특정 매크로가 정의되었으면 </a:t>
            </a:r>
            <a:r>
              <a:rPr lang="en-US" altLang="ko-KR" dirty="0"/>
              <a:t>#ifdef</a:t>
            </a:r>
            <a:r>
              <a:rPr lang="ko-KR" altLang="en-US" dirty="0"/>
              <a:t>와 </a:t>
            </a:r>
            <a:r>
              <a:rPr lang="en-US" altLang="ko-KR" dirty="0"/>
              <a:t>#endif </a:t>
            </a:r>
            <a:r>
              <a:rPr lang="ko-KR" altLang="en-US" dirty="0"/>
              <a:t>사이의 문장을 컴파일한다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#</a:t>
            </a:r>
            <a:r>
              <a:rPr lang="en-US" altLang="ko-KR" dirty="0" err="1"/>
              <a:t>ifndef</a:t>
            </a:r>
            <a:r>
              <a:rPr lang="ko-KR" altLang="en-US" dirty="0"/>
              <a:t>는 매크로가 정의되지 않은 경우에 </a:t>
            </a:r>
            <a:r>
              <a:rPr lang="en-US" altLang="ko-KR" dirty="0"/>
              <a:t>#</a:t>
            </a:r>
            <a:r>
              <a:rPr lang="en-US" altLang="ko-KR" dirty="0" err="1"/>
              <a:t>ifndef</a:t>
            </a:r>
            <a:r>
              <a:rPr lang="ko-KR" altLang="en-US" dirty="0"/>
              <a:t>와 </a:t>
            </a:r>
            <a:r>
              <a:rPr lang="en-US" altLang="ko-KR" dirty="0"/>
              <a:t>#endif </a:t>
            </a:r>
            <a:r>
              <a:rPr lang="ko-KR" altLang="en-US" dirty="0"/>
              <a:t>사이의 문장을 컴파일한다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640D3D2-BBEB-40EA-B032-429E3B3D4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37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60F2CD6-F0F6-417E-AAE1-CE6C5EC5E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743" y="3205537"/>
            <a:ext cx="8266514" cy="33853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740950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CEED7C-6EA3-4296-8C5F-ACD9B24F7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#ifdef</a:t>
            </a:r>
            <a:r>
              <a:rPr lang="ko-KR" altLang="en-US" dirty="0"/>
              <a:t> 사용 예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4CDEA8-8886-4494-92E6-AE03C26DED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#ifdef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이용해서 디버깅 정보를 출력할 수 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DEBUG </a:t>
            </a:r>
            <a:r>
              <a:rPr lang="ko-KR" altLang="en-US" dirty="0"/>
              <a:t>매크로가 정의된 경우에만 디버깅 정보 출력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FCA9713-A20B-4ED7-BDFC-F370F1B8E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38</a:t>
            </a:fld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BD679F2-58F8-460A-BA69-B1E10BDFB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81359"/>
            <a:ext cx="10723793" cy="4011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8507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8D9E68-28F1-4181-A8B9-5710FB5DA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#if, #ifdef, #</a:t>
            </a:r>
            <a:r>
              <a:rPr lang="en-US" altLang="ko-KR" dirty="0" err="1"/>
              <a:t>ifndef</a:t>
            </a:r>
            <a:r>
              <a:rPr lang="ko-KR" altLang="en-US" dirty="0"/>
              <a:t>의 중첩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9619427-0FE7-4E31-93DD-8C6ED19EE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AE96DC-EEBF-4CEC-956F-3B820FFF0D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39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6D92674-F111-4E6E-81B2-7D0FDCA13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04" y="1360212"/>
            <a:ext cx="9650860" cy="527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72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61AA30-BAB0-467F-824E-EDAC16521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전처리기 문장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4893E9-A484-4A2B-9530-EA9889680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2729E0-5FC4-4592-8E8A-B76EC257F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68BDD5-7AF9-4E09-8EDB-CF4F4A7DC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6031" y="1391921"/>
            <a:ext cx="9228818" cy="5241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3909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C0BE5D-A1DC-4CB2-82B8-FB7979E04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13-7 : </a:t>
            </a:r>
            <a:r>
              <a:rPr lang="ko-KR" altLang="en-US" dirty="0"/>
              <a:t>중첩된 </a:t>
            </a:r>
            <a:r>
              <a:rPr lang="en-US" altLang="ko-KR" dirty="0"/>
              <a:t>#ifdef</a:t>
            </a:r>
            <a:r>
              <a:rPr lang="ko-KR" altLang="en-US" dirty="0"/>
              <a:t>의 사용 </a:t>
            </a:r>
            <a:r>
              <a:rPr lang="en-US" altLang="ko-KR" dirty="0"/>
              <a:t>(1/3)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1AE50E-ED3B-4BD0-A2ED-9AA609199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3BC05F-DEDC-4CE3-9DAB-1FDE6CF9B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04564C-85F8-42E0-9BD7-5C1E5B2876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53" b="5861"/>
          <a:stretch/>
        </p:blipFill>
        <p:spPr>
          <a:xfrm>
            <a:off x="838200" y="1391921"/>
            <a:ext cx="8622998" cy="521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427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C0BE5D-A1DC-4CB2-82B8-FB7979E04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13-7 : </a:t>
            </a:r>
            <a:r>
              <a:rPr lang="ko-KR" altLang="en-US" dirty="0"/>
              <a:t>중첩된 </a:t>
            </a:r>
            <a:r>
              <a:rPr lang="en-US" altLang="ko-KR" dirty="0"/>
              <a:t>#ifdef</a:t>
            </a:r>
            <a:r>
              <a:rPr lang="ko-KR" altLang="en-US" dirty="0"/>
              <a:t>의 사용 </a:t>
            </a:r>
            <a:r>
              <a:rPr lang="en-US" altLang="ko-KR" dirty="0"/>
              <a:t>(2/3)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1AE50E-ED3B-4BD0-A2ED-9AA609199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3BC05F-DEDC-4CE3-9DAB-1FDE6CF9B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FE35AD8-6E54-483E-A1C5-5CB0EE784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07"/>
          <a:stretch/>
        </p:blipFill>
        <p:spPr>
          <a:xfrm>
            <a:off x="838199" y="1391921"/>
            <a:ext cx="8934451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0604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C0BE5D-A1DC-4CB2-82B8-FB7979E04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13-7 : </a:t>
            </a:r>
            <a:r>
              <a:rPr lang="ko-KR" altLang="en-US" dirty="0"/>
              <a:t>중첩된 </a:t>
            </a:r>
            <a:r>
              <a:rPr lang="en-US" altLang="ko-KR" dirty="0"/>
              <a:t>#ifdef</a:t>
            </a:r>
            <a:r>
              <a:rPr lang="ko-KR" altLang="en-US" dirty="0"/>
              <a:t>의 사용 </a:t>
            </a:r>
            <a:r>
              <a:rPr lang="en-US" altLang="ko-KR" dirty="0"/>
              <a:t>(3/3)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1AE50E-ED3B-4BD0-A2ED-9AA609199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3BC05F-DEDC-4CE3-9DAB-1FDE6CF9B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42</a:t>
            </a:fld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9525D33-B0E3-45FA-B6C0-846D9D9592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6" r="4300"/>
          <a:stretch/>
        </p:blipFill>
        <p:spPr>
          <a:xfrm>
            <a:off x="838199" y="1391921"/>
            <a:ext cx="8896351" cy="28848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7CC54F2-F6CE-4B64-8EEC-4C43883A8E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104" b="47354"/>
          <a:stretch/>
        </p:blipFill>
        <p:spPr>
          <a:xfrm>
            <a:off x="4943475" y="2447267"/>
            <a:ext cx="3566999" cy="43008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B15E9F2-02E0-4F4C-8DF7-79D1A1B212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2" t="51532" r="46552"/>
          <a:stretch/>
        </p:blipFill>
        <p:spPr>
          <a:xfrm>
            <a:off x="8700770" y="2788606"/>
            <a:ext cx="3333750" cy="3959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8550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19F402-5914-4CA3-B667-F9DD08012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분할 컴파일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A730E7-350F-46E8-9D5D-692CD427A0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작성할 코드의 양이 많거나 여러 사람이 공동으로 개발하는 경우에는 소스 파일을 여러 개로 나누어서 프로그램을 작성해야 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소스 파일을 나누어 작성할 때는 관련된 함수나 변수를 하나의 파일로 모아서 작성하는 것이 좋다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관련된 코드를 한 곳에 모아두면 유지 보수하기가 쉽다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한 소스 파일에서 다른 소스 파일에 있는 코드를 참조해야 한다</a:t>
            </a:r>
            <a:r>
              <a:rPr lang="en-US" altLang="ko-KR" dirty="0"/>
              <a:t>.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헤더 파일을 이용한다</a:t>
            </a:r>
            <a:r>
              <a:rPr lang="en-US" altLang="ko-KR" dirty="0">
                <a:sym typeface="Wingdings" panose="05000000000000000000" pitchFamily="2" charset="2"/>
              </a:rPr>
              <a:t>.</a:t>
            </a:r>
            <a:endParaRPr lang="en-US" altLang="ko-KR" dirty="0"/>
          </a:p>
          <a:p>
            <a:r>
              <a:rPr lang="ko-KR" altLang="en-US" dirty="0"/>
              <a:t>헤더 파일은 서로 다른 소스 파일 사이에서 필요한 정보를 공유할 수 있게 만들어 준다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확장자 </a:t>
            </a:r>
            <a:r>
              <a:rPr lang="en-US" altLang="ko-KR" dirty="0"/>
              <a:t>.h</a:t>
            </a:r>
            <a:r>
              <a:rPr lang="ko-KR" altLang="en-US" dirty="0"/>
              <a:t>를 사용하는 파일</a:t>
            </a:r>
            <a:endParaRPr lang="en-US" altLang="ko-KR" dirty="0"/>
          </a:p>
          <a:p>
            <a:pPr lvl="1"/>
            <a:r>
              <a:rPr lang="ko-KR" altLang="en-US" dirty="0"/>
              <a:t>소스 파일에 정의된 함수나 전역 변수를 사용하는 데 필요한 정보를 헤더 파일에 넣어 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863909-01D5-43AB-B109-F96704AA8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43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9079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2E4CEB-D398-450A-9433-C0A3389A8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헤더 파일과 소스 파일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DADC77-63CB-4A2C-8752-265B4D75F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5F116A-FA85-4ED3-8050-F45C1565B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44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4A408D1-2712-4368-BAD4-CCC6576E7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928" y="1391921"/>
            <a:ext cx="8304144" cy="521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9976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BB697E-74FF-43D0-ACC5-0EC1E75EF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#include</a:t>
            </a:r>
            <a:r>
              <a:rPr lang="ko-KR" altLang="en-US" dirty="0"/>
              <a:t>문 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A5EAFB-401D-4BD4-AE52-A6C0BCBDE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전처리기는 </a:t>
            </a:r>
            <a:r>
              <a:rPr lang="en-US" altLang="ko-KR" dirty="0"/>
              <a:t>#include</a:t>
            </a:r>
            <a:r>
              <a:rPr lang="ko-KR" altLang="en-US" dirty="0"/>
              <a:t>가 지정한 헤더 파일의 내용을 </a:t>
            </a:r>
            <a:r>
              <a:rPr lang="en-US" altLang="ko-KR" dirty="0"/>
              <a:t>#include</a:t>
            </a:r>
            <a:r>
              <a:rPr lang="ko-KR" altLang="en-US" dirty="0"/>
              <a:t>가 사용된 위치로 복사해서 넣어준다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C/C++ </a:t>
            </a:r>
            <a:r>
              <a:rPr lang="ko-KR" altLang="en-US" dirty="0"/>
              <a:t>컴파일러에 의해서 직접 </a:t>
            </a:r>
            <a:r>
              <a:rPr lang="ko-KR" altLang="en-US" dirty="0" err="1"/>
              <a:t>컴파일되지는</a:t>
            </a:r>
            <a:r>
              <a:rPr lang="ko-KR" altLang="en-US" dirty="0"/>
              <a:t> 않고</a:t>
            </a:r>
            <a:r>
              <a:rPr lang="en-US" altLang="ko-KR" dirty="0"/>
              <a:t>, #include</a:t>
            </a:r>
            <a:r>
              <a:rPr lang="ko-KR" altLang="en-US" dirty="0"/>
              <a:t>에 의해서 소스 파일 안에 포함된 후 </a:t>
            </a:r>
            <a:r>
              <a:rPr lang="ko-KR" altLang="en-US" dirty="0" err="1"/>
              <a:t>컴파일된다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7FF3F4C-C666-4C68-AC7E-9E5AF4E40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45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4B3F17-DFFA-4FC7-ADCC-480A92856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926" y="3109302"/>
            <a:ext cx="8907028" cy="338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9614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5ECA4A-413F-4AD3-B384-DBB2704CB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#include</a:t>
            </a:r>
            <a:r>
              <a:rPr lang="ko-KR" altLang="en-US" dirty="0"/>
              <a:t>문 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53C83-D21C-4CD6-9FA0-B180F675A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#include</a:t>
            </a:r>
            <a:r>
              <a:rPr lang="ko-KR" altLang="en-US" dirty="0"/>
              <a:t> </a:t>
            </a:r>
            <a:r>
              <a:rPr lang="en-US" altLang="ko-KR" dirty="0"/>
              <a:t>&lt;</a:t>
            </a:r>
            <a:r>
              <a:rPr lang="ko-KR" altLang="en-US" dirty="0"/>
              <a:t>헤더 파일명</a:t>
            </a:r>
            <a:r>
              <a:rPr lang="en-US" altLang="ko-KR" dirty="0"/>
              <a:t>&gt;</a:t>
            </a:r>
          </a:p>
          <a:p>
            <a:pPr lvl="1"/>
            <a:r>
              <a:rPr lang="ko-KR" altLang="en-US" dirty="0"/>
              <a:t>전처리기는 </a:t>
            </a:r>
            <a:r>
              <a:rPr lang="en-US" altLang="ko-KR" dirty="0"/>
              <a:t>C/C++ </a:t>
            </a:r>
            <a:r>
              <a:rPr lang="ko-KR" altLang="en-US" dirty="0"/>
              <a:t>컴파일러의 </a:t>
            </a:r>
            <a:r>
              <a:rPr lang="ko-KR" altLang="en-US" u="sng" dirty="0"/>
              <a:t>포함 경로</a:t>
            </a:r>
            <a:r>
              <a:rPr lang="ko-KR" altLang="en-US" dirty="0"/>
              <a:t>에서 헤더 파일을 찾는다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u="sng" dirty="0"/>
              <a:t>표준 </a:t>
            </a:r>
            <a:r>
              <a:rPr lang="en-US" altLang="ko-KR" u="sng" dirty="0"/>
              <a:t>C </a:t>
            </a:r>
            <a:r>
              <a:rPr lang="ko-KR" altLang="en-US" u="sng" dirty="0"/>
              <a:t>라이브러리 헤더 파일</a:t>
            </a:r>
            <a:r>
              <a:rPr lang="ko-KR" altLang="en-US" dirty="0"/>
              <a:t>을 포함할 때는 </a:t>
            </a:r>
            <a:r>
              <a:rPr lang="en-US" altLang="ko-KR" dirty="0"/>
              <a:t>&lt; &gt;</a:t>
            </a:r>
            <a:r>
              <a:rPr lang="ko-KR" altLang="en-US" dirty="0"/>
              <a:t>를 사용해야 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en-US" altLang="ko-KR" dirty="0"/>
              <a:t>#include</a:t>
            </a:r>
            <a:r>
              <a:rPr lang="ko-KR" altLang="en-US" dirty="0"/>
              <a:t> </a:t>
            </a:r>
            <a:r>
              <a:rPr lang="en-US" altLang="ko-KR" dirty="0"/>
              <a:t>"</a:t>
            </a:r>
            <a:r>
              <a:rPr lang="ko-KR" altLang="en-US" dirty="0"/>
              <a:t>헤더 파일명</a:t>
            </a:r>
            <a:r>
              <a:rPr lang="en-US" altLang="ko-KR" dirty="0"/>
              <a:t>"</a:t>
            </a:r>
          </a:p>
          <a:p>
            <a:pPr lvl="1"/>
            <a:r>
              <a:rPr lang="ko-KR" altLang="en-US" dirty="0"/>
              <a:t>전처리기는 </a:t>
            </a:r>
            <a:r>
              <a:rPr lang="ko-KR" altLang="en-US" u="sng" dirty="0"/>
              <a:t>소스 파일이 있는 디렉터리</a:t>
            </a:r>
            <a:r>
              <a:rPr lang="ko-KR" altLang="en-US" dirty="0"/>
              <a:t>에서 헤더 파일을 찾는다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소스 파일이 있는 디렉터리에 헤더 파일이 없으면 컴파일러의 포함 경로를 검색하고</a:t>
            </a:r>
            <a:r>
              <a:rPr lang="en-US" altLang="ko-KR" dirty="0"/>
              <a:t>, </a:t>
            </a:r>
            <a:r>
              <a:rPr lang="ko-KR" altLang="en-US" dirty="0"/>
              <a:t>그래도 파일을 찾을 수 없으면 컴파일 에러가 발생한다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u="sng" dirty="0"/>
              <a:t>사용자 정의 헤더</a:t>
            </a:r>
            <a:r>
              <a:rPr lang="ko-KR" altLang="en-US" dirty="0"/>
              <a:t>를 포함할 때 주로 사용한다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081083-B5A8-449B-81DA-AA7CBAEAF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46</a:t>
            </a:fld>
            <a:endParaRPr lang="ko-KR" altLang="en-US" dirty="0"/>
          </a:p>
        </p:txBody>
      </p:sp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8FD90BD4-9DC7-4726-8896-105EEC5B61FE}"/>
              </a:ext>
            </a:extLst>
          </p:cNvPr>
          <p:cNvSpPr/>
          <p:nvPr/>
        </p:nvSpPr>
        <p:spPr>
          <a:xfrm>
            <a:off x="6631023" y="609599"/>
            <a:ext cx="2936997" cy="890587"/>
          </a:xfrm>
          <a:prstGeom prst="wedgeRoundRectCallout">
            <a:avLst>
              <a:gd name="adj1" fmla="val -49163"/>
              <a:gd name="adj2" fmla="val 89798"/>
              <a:gd name="adj3" fmla="val 16667"/>
            </a:avLst>
          </a:prstGeom>
          <a:solidFill>
            <a:schemeClr val="bg1"/>
          </a:solidFill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컴파일러가 제공하는 표준 라이브러리의 헤더 파일이 모여 있는 디렉터리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99F28B-5B94-4080-ABBE-2F877D49C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0750" y="2729304"/>
            <a:ext cx="6448772" cy="10208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239C8D3-3E7A-46B8-8FC5-1F16EC98F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5968682"/>
            <a:ext cx="6473672" cy="47307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85955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D569AF-DA2D-48C6-BA74-C9BEB0A00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다른 파일에 정의된 함수의 호출 </a:t>
            </a:r>
            <a:r>
              <a:rPr lang="en-US" altLang="ko-KR" dirty="0"/>
              <a:t>(1/5)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D11DFBD-3B11-4665-A15B-28C7BE568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우선 </a:t>
            </a:r>
            <a:r>
              <a:rPr lang="en-US" altLang="ko-KR" dirty="0"/>
              <a:t>main </a:t>
            </a:r>
            <a:r>
              <a:rPr lang="ko-KR" altLang="en-US" dirty="0"/>
              <a:t>함수를 별도의 소스 파일로 분리하는 것이 좋다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0B19750-D835-47D8-8C68-D9F42645E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47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E097B01-EF51-4778-A353-8127C4C02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45" y="2074357"/>
            <a:ext cx="9467909" cy="43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426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E06057-918D-460C-8A2C-A4E39885D0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다른 파일에 정의된 함수의 호출 </a:t>
            </a:r>
            <a:r>
              <a:rPr lang="en-US" altLang="ko-KR" dirty="0"/>
              <a:t>(2/5)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1CC326-C156-4D19-B384-F4C4BFB4C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C/C++ </a:t>
            </a:r>
            <a:r>
              <a:rPr lang="ko-KR" altLang="en-US" dirty="0"/>
              <a:t>컴파일러는 각각의 소스 파일을 독립적으로 컴파일한다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BA803E-5A89-4364-A93D-837F250FC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48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E80FA41-E228-4DC5-A486-1A28DF678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487" y="2312073"/>
            <a:ext cx="5749026" cy="395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43120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C4881E-AE85-4599-BC29-051C97DF5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다른 파일에 정의된 함수의 호출 </a:t>
            </a:r>
            <a:r>
              <a:rPr lang="en-US" altLang="ko-KR" dirty="0"/>
              <a:t>(3/5)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6CF5C9-85AA-4180-895A-CFD48AA06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다른 소스 파일에 정의된 함수를 호출하려면 소스 파일의 시작 부분에 호출할 함수의 선언을 넣어준다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769FF08-4588-4154-8123-A348EED85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49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3A2A7D-BB8F-43DA-916F-2F39F76C9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5110" y="2448184"/>
            <a:ext cx="8516850" cy="435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724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9F89AB-2C1F-47E0-B1BD-D4A6FD616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단순 매크로 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4C8AAE-ED58-4739-A4E1-FC96040A02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921"/>
            <a:ext cx="6067425" cy="5212080"/>
          </a:xfrm>
        </p:spPr>
        <p:txBody>
          <a:bodyPr/>
          <a:lstStyle/>
          <a:p>
            <a:r>
              <a:rPr lang="ko-KR" altLang="en-US" dirty="0"/>
              <a:t>매크로 상수라고도 하며</a:t>
            </a:r>
            <a:r>
              <a:rPr lang="en-US" altLang="ko-KR" dirty="0"/>
              <a:t>, </a:t>
            </a:r>
            <a:r>
              <a:rPr lang="ko-KR" altLang="en-US" dirty="0"/>
              <a:t>특정 값으로 정의되는 매크로이다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매크로 상수를 사용하면 프로그램이 이해하기 쉬워지고</a:t>
            </a:r>
            <a:r>
              <a:rPr lang="en-US" altLang="ko-KR" dirty="0"/>
              <a:t>, </a:t>
            </a:r>
            <a:r>
              <a:rPr lang="ko-KR" altLang="en-US" dirty="0"/>
              <a:t>수정하기도 쉬워진다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4D1955-2F21-4D5E-995B-4AD826998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61AB4F9-EC5F-458E-8C95-C561E70BF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656" y="1458596"/>
            <a:ext cx="4434144" cy="156883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CFEC153-00B6-4751-91AF-6CB10614F7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"/>
          <a:stretch/>
        </p:blipFill>
        <p:spPr>
          <a:xfrm>
            <a:off x="1578249" y="3297309"/>
            <a:ext cx="9035501" cy="33066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73925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D871BC-F39F-40AF-941F-B042BC697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다른 파일에 정의된 함수의 호출 </a:t>
            </a:r>
            <a:r>
              <a:rPr lang="en-US" altLang="ko-KR" dirty="0"/>
              <a:t>(4/5)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5585F6-CBBC-40A0-84CE-22652784E1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소스 파일이 여러 개인 경우</a:t>
            </a:r>
            <a:r>
              <a:rPr lang="en-US" altLang="ko-KR" dirty="0"/>
              <a:t>, </a:t>
            </a:r>
            <a:r>
              <a:rPr lang="ko-KR" altLang="en-US" dirty="0"/>
              <a:t>소스 파일마다 함수 선언이 필요하다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4091FF-16CC-4854-B10C-FF6388294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50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DB6ED47-F119-4B9E-B6D5-CB27D81E2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908" y="2007365"/>
            <a:ext cx="9733054" cy="4596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3648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4B6C6-CEEB-4BC9-A02F-08CF84E0B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다른 파일에 정의된 함수의 호출 </a:t>
            </a:r>
            <a:r>
              <a:rPr lang="en-US" altLang="ko-KR" dirty="0"/>
              <a:t>(5/5)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179F80-81B9-4BB4-B892-EB6927A2AF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함수의 선언을 헤더 파일에 넣어두고 소스 파일에는 헤더 파일을 포함하는 것이 좋다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8C5970B-37B6-4029-A547-4FD4DCEAF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51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FF4C85-F84B-4616-B68A-6AEF34ED59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661" y="2254491"/>
            <a:ext cx="7734677" cy="4313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1104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B5222A-BE6F-495A-8439-7041E65FC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13-8 : </a:t>
            </a:r>
            <a:r>
              <a:rPr lang="ko-KR" altLang="en-US" dirty="0"/>
              <a:t>함수 선언이 들어 있는 헤더 파일의 이용 </a:t>
            </a:r>
            <a:r>
              <a:rPr lang="en-US" altLang="ko-KR" dirty="0"/>
              <a:t>(1/6)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3B3C1B-FF79-4BC2-86C0-51FC5B449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9419C6-0F9B-4FEA-8651-C09BF79C5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52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B689BCB-2B29-4218-84C2-7ECC9D8889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8269"/>
          <a:stretch/>
        </p:blipFill>
        <p:spPr>
          <a:xfrm>
            <a:off x="2057400" y="1391921"/>
            <a:ext cx="7886700" cy="199255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B274E31-5A49-432C-AB7E-1C84B0F17EF8}"/>
              </a:ext>
            </a:extLst>
          </p:cNvPr>
          <p:cNvSpPr/>
          <p:nvPr/>
        </p:nvSpPr>
        <p:spPr>
          <a:xfrm>
            <a:off x="838202" y="1391921"/>
            <a:ext cx="1114425" cy="3444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/>
              <a:t>func.h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9611250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B5222A-BE6F-495A-8439-7041E65FC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13-8 : </a:t>
            </a:r>
            <a:r>
              <a:rPr lang="ko-KR" altLang="en-US" dirty="0"/>
              <a:t>함수 선언이 들어 있는 헤더 파일의 이용 </a:t>
            </a:r>
            <a:r>
              <a:rPr lang="en-US" altLang="ko-KR" dirty="0"/>
              <a:t>(2/6)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3B3C1B-FF79-4BC2-86C0-51FC5B449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9419C6-0F9B-4FEA-8651-C09BF79C5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53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C6A57A-4429-4A78-BEAC-AE0B22695E74}"/>
              </a:ext>
            </a:extLst>
          </p:cNvPr>
          <p:cNvSpPr/>
          <p:nvPr/>
        </p:nvSpPr>
        <p:spPr>
          <a:xfrm>
            <a:off x="838199" y="1385094"/>
            <a:ext cx="1114425" cy="3444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/>
              <a:t>func.c</a:t>
            </a:r>
            <a:endParaRPr lang="ko-KR" altLang="en-US" sz="2000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5A669B7-87CA-4F9F-8757-EF66B7219FA4}"/>
              </a:ext>
            </a:extLst>
          </p:cNvPr>
          <p:cNvGrpSpPr/>
          <p:nvPr/>
        </p:nvGrpSpPr>
        <p:grpSpPr>
          <a:xfrm>
            <a:off x="6242827" y="1843087"/>
            <a:ext cx="4301347" cy="4100513"/>
            <a:chOff x="4572000" y="1843087"/>
            <a:chExt cx="3095627" cy="3005138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C9C823D-3DA8-4296-8E67-5708D25376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340"/>
            <a:stretch/>
          </p:blipFill>
          <p:spPr>
            <a:xfrm>
              <a:off x="4572001" y="1843087"/>
              <a:ext cx="3095626" cy="24384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F547806-0FE5-4704-97DF-34624450BF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31" t="1" r="9142" b="-848"/>
            <a:stretch/>
          </p:blipFill>
          <p:spPr>
            <a:xfrm>
              <a:off x="4572000" y="4281487"/>
              <a:ext cx="3095627" cy="566738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50CD67D-9EEC-408C-8399-C953158A64BC}"/>
              </a:ext>
            </a:extLst>
          </p:cNvPr>
          <p:cNvGrpSpPr/>
          <p:nvPr/>
        </p:nvGrpSpPr>
        <p:grpSpPr>
          <a:xfrm>
            <a:off x="838197" y="1831643"/>
            <a:ext cx="4301347" cy="4802402"/>
            <a:chOff x="628649" y="1843086"/>
            <a:chExt cx="3796522" cy="433387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624AFF2-F72E-4AB5-977A-20F0F223F6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2416"/>
            <a:stretch/>
          </p:blipFill>
          <p:spPr>
            <a:xfrm>
              <a:off x="628649" y="1843086"/>
              <a:ext cx="3796522" cy="4333875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6EBF5BA-DC8B-43B7-A067-B3B9641EDC29}"/>
                </a:ext>
              </a:extLst>
            </p:cNvPr>
            <p:cNvSpPr txBox="1"/>
            <p:nvPr/>
          </p:nvSpPr>
          <p:spPr>
            <a:xfrm>
              <a:off x="3276600" y="2419350"/>
              <a:ext cx="1148571" cy="369332"/>
            </a:xfrm>
            <a:prstGeom prst="rect">
              <a:avLst/>
            </a:prstGeom>
            <a:solidFill>
              <a:srgbClr val="E2F0FA"/>
            </a:solidFill>
          </p:spPr>
          <p:txBody>
            <a:bodyPr wrap="square" rtlCol="0">
              <a:spAutoFit/>
            </a:bodyPr>
            <a:lstStyle/>
            <a:p>
              <a:endParaRPr lang="ko-KR" altLang="en-US" dirty="0"/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885E5F6-0B12-43B2-A1BD-795437A69555}"/>
              </a:ext>
            </a:extLst>
          </p:cNvPr>
          <p:cNvSpPr/>
          <p:nvPr/>
        </p:nvSpPr>
        <p:spPr>
          <a:xfrm>
            <a:off x="6814329" y="6099316"/>
            <a:ext cx="352029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YDVYMjOStd32"/>
              </a:rPr>
              <a:t>소스 파일에 자기 자신의 헤더 파일을 포함하는 것이 좋다</a:t>
            </a:r>
            <a:r>
              <a:rPr lang="en-US" altLang="ko-KR" sz="2000" dirty="0">
                <a:solidFill>
                  <a:srgbClr val="FF0000"/>
                </a:solidFill>
                <a:latin typeface="YDVYMjOStd32"/>
              </a:rPr>
              <a:t>.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9195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B5222A-BE6F-495A-8439-7041E65FC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13-8 : </a:t>
            </a:r>
            <a:r>
              <a:rPr lang="ko-KR" altLang="en-US" dirty="0"/>
              <a:t>함수 선언이 들어 있는 헤더 파일의 이용 </a:t>
            </a:r>
            <a:r>
              <a:rPr lang="en-US" altLang="ko-KR" dirty="0"/>
              <a:t>(3/6)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3B3C1B-FF79-4BC2-86C0-51FC5B449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9419C6-0F9B-4FEA-8651-C09BF79C5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54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C6A57A-4429-4A78-BEAC-AE0B22695E74}"/>
              </a:ext>
            </a:extLst>
          </p:cNvPr>
          <p:cNvSpPr/>
          <p:nvPr/>
        </p:nvSpPr>
        <p:spPr>
          <a:xfrm>
            <a:off x="838200" y="1391921"/>
            <a:ext cx="1114425" cy="3444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/>
              <a:t>func.c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940BFF-2D3E-44F0-9618-6E1BD328A4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473"/>
          <a:stretch/>
        </p:blipFill>
        <p:spPr>
          <a:xfrm>
            <a:off x="2117090" y="1391921"/>
            <a:ext cx="7045960" cy="527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4934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B5222A-BE6F-495A-8439-7041E65FC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13-8 : </a:t>
            </a:r>
            <a:r>
              <a:rPr lang="ko-KR" altLang="en-US" dirty="0"/>
              <a:t>함수 선언이 들어 있는 헤더 파일의 이용 </a:t>
            </a:r>
            <a:r>
              <a:rPr lang="en-US" altLang="ko-KR" dirty="0"/>
              <a:t>(4/6)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3B3C1B-FF79-4BC2-86C0-51FC5B449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9419C6-0F9B-4FEA-8651-C09BF79C5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55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C6A57A-4429-4A78-BEAC-AE0B22695E74}"/>
              </a:ext>
            </a:extLst>
          </p:cNvPr>
          <p:cNvSpPr/>
          <p:nvPr/>
        </p:nvSpPr>
        <p:spPr>
          <a:xfrm>
            <a:off x="838200" y="1391921"/>
            <a:ext cx="1114425" cy="3444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/>
              <a:t>main.c</a:t>
            </a:r>
            <a:endParaRPr lang="ko-KR" altLang="en-US"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F6C2F3-59A5-4199-A667-52F8D51CDA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21053" r="-714"/>
          <a:stretch/>
        </p:blipFill>
        <p:spPr>
          <a:xfrm>
            <a:off x="838200" y="1832542"/>
            <a:ext cx="9620250" cy="475158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9ED76C7E-24F7-4016-9733-D6532962F1A9}"/>
              </a:ext>
            </a:extLst>
          </p:cNvPr>
          <p:cNvSpPr/>
          <p:nvPr/>
        </p:nvSpPr>
        <p:spPr>
          <a:xfrm>
            <a:off x="5250498" y="2838360"/>
            <a:ext cx="429577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FF0000"/>
                </a:solidFill>
                <a:latin typeface="YDVYMjOStd32"/>
              </a:rPr>
              <a:t>라이브러리 헤더 파일도 라이브러리 </a:t>
            </a:r>
            <a:r>
              <a:rPr lang="ko-KR" altLang="en-US" sz="2000" dirty="0" err="1">
                <a:solidFill>
                  <a:srgbClr val="FF0000"/>
                </a:solidFill>
                <a:latin typeface="YDVYMjOStd32"/>
              </a:rPr>
              <a:t>를</a:t>
            </a:r>
            <a:r>
              <a:rPr lang="ko-KR" altLang="en-US" sz="2000" dirty="0">
                <a:solidFill>
                  <a:srgbClr val="FF0000"/>
                </a:solidFill>
                <a:latin typeface="YDVYMjOStd32"/>
              </a:rPr>
              <a:t> 사용하려는 소스 파일마다 각각 포함해주어야 한다</a:t>
            </a:r>
            <a:r>
              <a:rPr lang="en-US" altLang="ko-KR" sz="2000" dirty="0">
                <a:solidFill>
                  <a:srgbClr val="FF0000"/>
                </a:solidFill>
                <a:latin typeface="YDVYMjOStd32"/>
              </a:rPr>
              <a:t>.</a:t>
            </a:r>
            <a:endParaRPr lang="ko-KR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4222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B5222A-BE6F-495A-8439-7041E65FC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13-8 : </a:t>
            </a:r>
            <a:r>
              <a:rPr lang="ko-KR" altLang="en-US" dirty="0"/>
              <a:t>함수 선언이 들어 있는 헤더 파일의 이용 </a:t>
            </a:r>
            <a:r>
              <a:rPr lang="en-US" altLang="ko-KR" dirty="0"/>
              <a:t>(5/6)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3B3C1B-FF79-4BC2-86C0-51FC5B449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9419C6-0F9B-4FEA-8651-C09BF79C5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56</a:t>
            </a:fld>
            <a:endParaRPr lang="ko-KR" altLang="en-US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2C6A57A-4429-4A78-BEAC-AE0B22695E74}"/>
              </a:ext>
            </a:extLst>
          </p:cNvPr>
          <p:cNvSpPr/>
          <p:nvPr/>
        </p:nvSpPr>
        <p:spPr>
          <a:xfrm>
            <a:off x="838201" y="1396539"/>
            <a:ext cx="1114425" cy="3444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err="1"/>
              <a:t>main.c</a:t>
            </a:r>
            <a:endParaRPr lang="ko-KR" altLang="en-US" sz="2000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529480-C9C9-42E2-A997-1B4090B0ED86}"/>
              </a:ext>
            </a:extLst>
          </p:cNvPr>
          <p:cNvGrpSpPr/>
          <p:nvPr/>
        </p:nvGrpSpPr>
        <p:grpSpPr>
          <a:xfrm>
            <a:off x="838200" y="1847851"/>
            <a:ext cx="9239250" cy="4645024"/>
            <a:chOff x="314324" y="1847850"/>
            <a:chExt cx="6934200" cy="360997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052970FA-02B0-4351-A9C2-C64933504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4324" y="1847850"/>
              <a:ext cx="6934200" cy="81915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3F82266B-458D-4D89-8358-D3837FECCF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9" r="5433"/>
            <a:stretch/>
          </p:blipFill>
          <p:spPr>
            <a:xfrm>
              <a:off x="314324" y="2657475"/>
              <a:ext cx="6934200" cy="2800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12468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B5222A-BE6F-495A-8439-7041E65FC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13-8 : </a:t>
            </a:r>
            <a:r>
              <a:rPr lang="ko-KR" altLang="en-US" dirty="0"/>
              <a:t>함수 선언이 들어 있는 헤더 파일의 이용 </a:t>
            </a:r>
            <a:r>
              <a:rPr lang="en-US" altLang="ko-KR" dirty="0"/>
              <a:t>(6/6)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53B3C1B-FF79-4BC2-86C0-51FC5B449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9419C6-0F9B-4FEA-8651-C09BF79C5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57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7F2EA94-CE0E-48E4-8FD8-B0A7093A5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124" y="1655484"/>
            <a:ext cx="4095752" cy="485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988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5BF4F8-FC1C-43F3-8FDA-A5BD7B559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함수를 다른 소스 파일에서도 호출할 수 있게 만드는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B8BA508-4542-4D47-936B-B06E8C62F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lang="ko-KR" altLang="en-US" dirty="0"/>
              <a:t>먼저 함수의 정의가 들어 있는 소스 파일의 이름을 따서 헤더 파일을 만든다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en-US" altLang="ko-KR" dirty="0" err="1"/>
              <a:t>func.c</a:t>
            </a:r>
            <a:r>
              <a:rPr lang="ko-KR" altLang="en-US" dirty="0"/>
              <a:t>에 정의된 함수를 호출하려면 </a:t>
            </a:r>
            <a:r>
              <a:rPr lang="en-US" altLang="ko-KR" dirty="0" err="1"/>
              <a:t>func.h</a:t>
            </a:r>
            <a:r>
              <a:rPr lang="ko-KR" altLang="en-US" dirty="0"/>
              <a:t>를 만든다</a:t>
            </a:r>
            <a:r>
              <a:rPr lang="en-US" altLang="ko-KR" dirty="0"/>
              <a:t>.</a:t>
            </a:r>
          </a:p>
          <a:p>
            <a:pPr marL="514350" indent="-514350">
              <a:buFont typeface="+mj-ea"/>
              <a:buAutoNum type="circleNumDbPlain"/>
            </a:pPr>
            <a:r>
              <a:rPr lang="ko-KR" altLang="en-US" dirty="0"/>
              <a:t>헤더 파일에는 다른 소스 파일에서 호출될 함수의 선언을 넣어준다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D43DB84-1D3B-48E6-B36E-7EDB0348B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58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23745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45D09E-C073-44E0-9D90-80060A118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다른 소스 파일에 정의된 함수를 호출하기 위한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45D18A-6D41-4C58-B1E2-68C1F7062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lang="ko-KR" altLang="en-US" dirty="0"/>
              <a:t>호출하려는 함수의 선언이 들어 있는 헤더 파일을 포함한다</a:t>
            </a:r>
            <a:r>
              <a:rPr lang="en-US" altLang="ko-KR" dirty="0"/>
              <a:t>.</a:t>
            </a:r>
          </a:p>
          <a:p>
            <a:pPr marL="514350" indent="-514350">
              <a:buFont typeface="+mj-ea"/>
              <a:buAutoNum type="circleNumDbPlain"/>
            </a:pPr>
            <a:r>
              <a:rPr lang="ko-KR" altLang="en-US" dirty="0"/>
              <a:t>헤더 파일을 여러 개 포함할 때는 라이브러리 헤더 파일을 먼저 포함하고 사용자 정의 헤더 파일을 포함한다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48583B-C1A9-4D8E-B104-E1CD642E1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59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2628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9F89AB-2C1F-47E0-B1BD-D4A6FD616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단순 매크로 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4C8AAE-ED58-4739-A4E1-FC96040A02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문자열 상수나 함수 이름</a:t>
            </a:r>
            <a:r>
              <a:rPr lang="en-US" altLang="ko-KR" dirty="0"/>
              <a:t>, </a:t>
            </a:r>
            <a:r>
              <a:rPr lang="ko-KR" altLang="en-US" dirty="0"/>
              <a:t>데이터형을 매크로로 정의할 수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값을 지정하지 않고 매크로를 정의할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94D1955-2F21-4D5E-995B-4AD826998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9E0179A-6171-4896-9F33-F33911E5B5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39"/>
          <a:stretch/>
        </p:blipFill>
        <p:spPr>
          <a:xfrm>
            <a:off x="1126091" y="1974993"/>
            <a:ext cx="7817720" cy="9700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4C52925-886F-4E36-BC6A-69C2EAC3D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091" y="3997961"/>
            <a:ext cx="7817720" cy="6562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948139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204AB9-6474-4625-968D-EB7936477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여러 소스 파일에서 공유되는 매크로</a:t>
            </a:r>
            <a:r>
              <a:rPr lang="en-US" altLang="ko-KR" dirty="0"/>
              <a:t>, </a:t>
            </a:r>
            <a:r>
              <a:rPr lang="ko-KR" altLang="en-US" dirty="0"/>
              <a:t>구조체</a:t>
            </a:r>
            <a:r>
              <a:rPr lang="en-US" altLang="ko-KR" dirty="0"/>
              <a:t>, typedef</a:t>
            </a:r>
            <a:r>
              <a:rPr lang="ko-KR" altLang="en-US" dirty="0"/>
              <a:t>의 정의</a:t>
            </a:r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AB94A933-9F08-42C6-A083-36BCB5862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855E05-7FDA-4270-80DB-413C3C6B6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60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081530-854B-40F7-A04D-04EE4304D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713" y="1517942"/>
            <a:ext cx="8171925" cy="508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406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B9F64-5384-4439-A58F-BB591D55F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13-9 : </a:t>
            </a:r>
            <a:r>
              <a:rPr lang="ko-KR" altLang="en-US" dirty="0"/>
              <a:t>구조체의 정의와 함수 선언이 들어 있는 헤더 파일의 이용 </a:t>
            </a:r>
            <a:r>
              <a:rPr lang="en-US" altLang="ko-KR" dirty="0"/>
              <a:t>(1/4)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B69B90-D08D-42AA-8A24-D0090D290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52425D-B9F9-4CBC-958E-41882098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61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D8590B2-668C-47AD-89E7-50B0468084B5}"/>
              </a:ext>
            </a:extLst>
          </p:cNvPr>
          <p:cNvSpPr/>
          <p:nvPr/>
        </p:nvSpPr>
        <p:spPr>
          <a:xfrm>
            <a:off x="838201" y="1391921"/>
            <a:ext cx="1114425" cy="3444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point.h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5F9B7A0-26FA-4F03-BDA5-2FDEF4888E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938" y="1391921"/>
            <a:ext cx="9320862" cy="464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9505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B9F64-5384-4439-A58F-BB591D55F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13-9 : </a:t>
            </a:r>
            <a:r>
              <a:rPr lang="ko-KR" altLang="en-US" dirty="0"/>
              <a:t>구조체의 정의와 함수 선언이 들어 있는 헤더 파일의 이용 </a:t>
            </a:r>
            <a:r>
              <a:rPr lang="en-US" altLang="ko-KR" dirty="0"/>
              <a:t>(2/4)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B69B90-D08D-42AA-8A24-D0090D290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52425D-B9F9-4CBC-958E-41882098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62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D8590B2-668C-47AD-89E7-50B0468084B5}"/>
              </a:ext>
            </a:extLst>
          </p:cNvPr>
          <p:cNvSpPr/>
          <p:nvPr/>
        </p:nvSpPr>
        <p:spPr>
          <a:xfrm>
            <a:off x="838201" y="1391921"/>
            <a:ext cx="1114425" cy="3444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point.c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1E3D66-70C9-43B3-89E3-0AADA72DB2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92"/>
          <a:stretch/>
        </p:blipFill>
        <p:spPr>
          <a:xfrm>
            <a:off x="2047874" y="1391920"/>
            <a:ext cx="8554086" cy="524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955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B9F64-5384-4439-A58F-BB591D55F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13-9 : </a:t>
            </a:r>
            <a:r>
              <a:rPr lang="ko-KR" altLang="en-US" dirty="0"/>
              <a:t>구조체의 정의와 함수 선언이 들어 있는 헤더 파일의 이용 </a:t>
            </a:r>
            <a:r>
              <a:rPr lang="en-US" altLang="ko-KR" dirty="0"/>
              <a:t>(3/4)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B69B90-D08D-42AA-8A24-D0090D290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52425D-B9F9-4CBC-958E-41882098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63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D8590B2-668C-47AD-89E7-50B0468084B5}"/>
              </a:ext>
            </a:extLst>
          </p:cNvPr>
          <p:cNvSpPr/>
          <p:nvPr/>
        </p:nvSpPr>
        <p:spPr>
          <a:xfrm>
            <a:off x="838201" y="1391921"/>
            <a:ext cx="1114425" cy="3444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point.c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389C658-4915-43C8-84AB-A11CDD7E00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6"/>
          <a:stretch/>
        </p:blipFill>
        <p:spPr>
          <a:xfrm>
            <a:off x="2047875" y="1391921"/>
            <a:ext cx="8931858" cy="419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869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CB9F64-5384-4439-A58F-BB591D55F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13-9 : </a:t>
            </a:r>
            <a:r>
              <a:rPr lang="ko-KR" altLang="en-US" dirty="0"/>
              <a:t>구조체의 정의와 함수 선언이 들어 있는 헤더 파일의 이용 </a:t>
            </a:r>
            <a:r>
              <a:rPr lang="en-US" altLang="ko-KR" dirty="0"/>
              <a:t>(4/4)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8B69B90-D08D-42AA-8A24-D0090D290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52425D-B9F9-4CBC-958E-41882098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64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D8590B2-668C-47AD-89E7-50B0468084B5}"/>
              </a:ext>
            </a:extLst>
          </p:cNvPr>
          <p:cNvSpPr/>
          <p:nvPr/>
        </p:nvSpPr>
        <p:spPr>
          <a:xfrm>
            <a:off x="838201" y="1391921"/>
            <a:ext cx="1114425" cy="3444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main.c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7882BDF-4067-4637-AB07-AF6B47AFD9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19"/>
          <a:stretch/>
        </p:blipFill>
        <p:spPr>
          <a:xfrm>
            <a:off x="2047875" y="1391920"/>
            <a:ext cx="8420772" cy="52120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DD030F4-47C7-435B-A8DB-D9671A13E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051" y="4608096"/>
            <a:ext cx="2190750" cy="1884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3017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6F35B9-83A8-4EFE-B31D-DE2A92986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여러 소스 파일에서 공유되는 </a:t>
            </a:r>
            <a:br>
              <a:rPr lang="en-US" altLang="ko-KR" dirty="0"/>
            </a:br>
            <a:r>
              <a:rPr lang="ko-KR" altLang="en-US" dirty="0"/>
              <a:t>매크로나 구조체</a:t>
            </a:r>
            <a:r>
              <a:rPr lang="en-US" altLang="ko-KR" dirty="0"/>
              <a:t>, typedef</a:t>
            </a:r>
            <a:r>
              <a:rPr lang="ko-KR" altLang="en-US" dirty="0"/>
              <a:t>를 정의하는 방법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FC06690-2A28-492C-9017-232E602C00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ea"/>
              <a:buAutoNum type="circleNumDbPlain"/>
            </a:pPr>
            <a:r>
              <a:rPr lang="ko-KR" altLang="en-US" dirty="0"/>
              <a:t>매크로</a:t>
            </a:r>
            <a:r>
              <a:rPr lang="en-US" altLang="ko-KR" dirty="0"/>
              <a:t>, </a:t>
            </a:r>
            <a:r>
              <a:rPr lang="ko-KR" altLang="en-US" dirty="0"/>
              <a:t>구조체</a:t>
            </a:r>
            <a:r>
              <a:rPr lang="en-US" altLang="ko-KR" dirty="0"/>
              <a:t>, typedef</a:t>
            </a:r>
            <a:r>
              <a:rPr lang="ko-KR" altLang="en-US" dirty="0"/>
              <a:t>의 정의는 매크로</a:t>
            </a:r>
            <a:r>
              <a:rPr lang="en-US" altLang="ko-KR" dirty="0"/>
              <a:t>, </a:t>
            </a:r>
            <a:r>
              <a:rPr lang="ko-KR" altLang="en-US" dirty="0"/>
              <a:t>구조체</a:t>
            </a:r>
            <a:r>
              <a:rPr lang="en-US" altLang="ko-KR" dirty="0"/>
              <a:t>, typedef</a:t>
            </a:r>
            <a:r>
              <a:rPr lang="ko-KR" altLang="en-US" dirty="0"/>
              <a:t>를 사용하는 소스 파일마다 필요하므로 헤더 파일에 넣어준다</a:t>
            </a:r>
            <a:r>
              <a:rPr lang="en-US" altLang="ko-KR" dirty="0"/>
              <a:t>.</a:t>
            </a:r>
          </a:p>
          <a:p>
            <a:pPr marL="514350" indent="-514350">
              <a:buFont typeface="+mj-ea"/>
              <a:buAutoNum type="circleNumDbPlain"/>
            </a:pPr>
            <a:r>
              <a:rPr lang="ko-KR" altLang="en-US" dirty="0"/>
              <a:t>헤더 파일에 구조체나 </a:t>
            </a:r>
            <a:r>
              <a:rPr lang="en-US" altLang="ko-KR" dirty="0"/>
              <a:t>typedef</a:t>
            </a:r>
            <a:r>
              <a:rPr lang="ko-KR" altLang="en-US" dirty="0"/>
              <a:t>의 정의와 함수 선언을 함께 넣어줄 때는</a:t>
            </a:r>
            <a:r>
              <a:rPr lang="en-US" altLang="ko-KR" dirty="0"/>
              <a:t>, </a:t>
            </a:r>
            <a:r>
              <a:rPr lang="ko-KR" altLang="en-US" dirty="0"/>
              <a:t>구조체나 </a:t>
            </a:r>
            <a:r>
              <a:rPr lang="en-US" altLang="ko-KR" dirty="0"/>
              <a:t>typedef </a:t>
            </a:r>
            <a:r>
              <a:rPr lang="ko-KR" altLang="en-US" dirty="0"/>
              <a:t>정의 다음에 함수 선언을 넣어준다</a:t>
            </a:r>
            <a:r>
              <a:rPr lang="en-US" altLang="ko-KR" dirty="0"/>
              <a:t>.</a:t>
            </a:r>
          </a:p>
          <a:p>
            <a:pPr marL="514350" indent="-514350">
              <a:buFont typeface="+mj-ea"/>
              <a:buAutoNum type="circleNumDbPlain"/>
            </a:pPr>
            <a:r>
              <a:rPr lang="ko-KR" altLang="en-US" dirty="0"/>
              <a:t>매크로</a:t>
            </a:r>
            <a:r>
              <a:rPr lang="en-US" altLang="ko-KR" dirty="0"/>
              <a:t>, </a:t>
            </a:r>
            <a:r>
              <a:rPr lang="ko-KR" altLang="en-US" dirty="0"/>
              <a:t>구조체</a:t>
            </a:r>
            <a:r>
              <a:rPr lang="en-US" altLang="ko-KR" dirty="0"/>
              <a:t>, typedef</a:t>
            </a:r>
            <a:r>
              <a:rPr lang="ko-KR" altLang="en-US" dirty="0"/>
              <a:t>를 사용하는 소스 파일마다 헤더 파일을 포함한다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93941D-2E31-4823-B1A5-0BA30C41A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65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8908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B20FFD-A418-4D90-BB66-AE4ADF27D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다른 소스 파일에 선언된 전역 변수의 사용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9A5D6B-6F09-4856-948B-D3B4ED8FB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56C7EAE-9F4B-4413-9288-77FAD5BB7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66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1BF7B4-7078-4FD7-AF99-B11EBBB9B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480" y="1391921"/>
            <a:ext cx="11406605" cy="5340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6903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5B581C-FA28-4B8A-86E2-31DCDCE48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13-10 : </a:t>
            </a:r>
            <a:r>
              <a:rPr lang="ko-KR" altLang="en-US" dirty="0"/>
              <a:t>전역 변수의 </a:t>
            </a:r>
            <a:r>
              <a:rPr lang="en-US" altLang="ko-KR" dirty="0"/>
              <a:t>extern </a:t>
            </a:r>
            <a:r>
              <a:rPr lang="ko-KR" altLang="en-US" dirty="0"/>
              <a:t>선언이 들어 있는 헤더 파일의 이용 </a:t>
            </a:r>
            <a:r>
              <a:rPr lang="en-US" altLang="ko-KR" dirty="0"/>
              <a:t>(1/3)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A648BF-59DD-41F1-A509-2CA7AF049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2A9595-4751-4CAB-B2C5-5358980C1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67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B4E7483-D3B6-48F9-AF1B-0FE4B2BE1A63}"/>
              </a:ext>
            </a:extLst>
          </p:cNvPr>
          <p:cNvSpPr/>
          <p:nvPr/>
        </p:nvSpPr>
        <p:spPr>
          <a:xfrm>
            <a:off x="838200" y="1391921"/>
            <a:ext cx="1114425" cy="3444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point.h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F8FB036-933B-43CC-9C95-79E5AA3DB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391921"/>
            <a:ext cx="8408989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479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5B581C-FA28-4B8A-86E2-31DCDCE48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13-10 : </a:t>
            </a:r>
            <a:r>
              <a:rPr lang="ko-KR" altLang="en-US" dirty="0"/>
              <a:t>전역 변수의 </a:t>
            </a:r>
            <a:r>
              <a:rPr lang="en-US" altLang="ko-KR" dirty="0"/>
              <a:t>extern </a:t>
            </a:r>
            <a:r>
              <a:rPr lang="ko-KR" altLang="en-US" dirty="0"/>
              <a:t>선언이 들어 있는 헤더 파일의 이용 </a:t>
            </a:r>
            <a:r>
              <a:rPr lang="en-US" altLang="ko-KR" dirty="0"/>
              <a:t>(2/3)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A648BF-59DD-41F1-A509-2CA7AF049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2A9595-4751-4CAB-B2C5-5358980C1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68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B4E7483-D3B6-48F9-AF1B-0FE4B2BE1A63}"/>
              </a:ext>
            </a:extLst>
          </p:cNvPr>
          <p:cNvSpPr/>
          <p:nvPr/>
        </p:nvSpPr>
        <p:spPr>
          <a:xfrm>
            <a:off x="838200" y="1391921"/>
            <a:ext cx="1114425" cy="3444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point.c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DFBAB09-0D43-4F58-A82A-7A107BE1C0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74"/>
          <a:stretch/>
        </p:blipFill>
        <p:spPr>
          <a:xfrm>
            <a:off x="2038350" y="1391920"/>
            <a:ext cx="8828206" cy="3724747"/>
          </a:xfrm>
          <a:prstGeom prst="rect">
            <a:avLst/>
          </a:prstGeom>
        </p:spPr>
      </p:pic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DBEE8E79-8B80-40F8-853E-BC1C5085BCA4}"/>
              </a:ext>
            </a:extLst>
          </p:cNvPr>
          <p:cNvSpPr/>
          <p:nvPr/>
        </p:nvSpPr>
        <p:spPr>
          <a:xfrm>
            <a:off x="4795838" y="5319869"/>
            <a:ext cx="3090862" cy="1011125"/>
          </a:xfrm>
          <a:prstGeom prst="wedgeRoundRectCallout">
            <a:avLst>
              <a:gd name="adj1" fmla="val -44441"/>
              <a:gd name="adj2" fmla="val -81693"/>
              <a:gd name="adj3" fmla="val 16667"/>
            </a:avLst>
          </a:prstGeom>
          <a:solidFill>
            <a:schemeClr val="bg1"/>
          </a:solidFill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>
                <a:solidFill>
                  <a:prstClr val="black"/>
                </a:solidFill>
              </a:rPr>
              <a:t>print_point, set_point, is_equal_point, get_length </a:t>
            </a:r>
            <a:r>
              <a:rPr lang="ko-KR" altLang="en-US" sz="2000">
                <a:solidFill>
                  <a:prstClr val="black"/>
                </a:solidFill>
              </a:rPr>
              <a:t>함수의 정의</a:t>
            </a:r>
            <a:endParaRPr lang="ko-KR" altLang="en-US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1496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5B581C-FA28-4B8A-86E2-31DCDCE48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13-10 : </a:t>
            </a:r>
            <a:r>
              <a:rPr lang="ko-KR" altLang="en-US" dirty="0"/>
              <a:t>전역 변수의 </a:t>
            </a:r>
            <a:r>
              <a:rPr lang="en-US" altLang="ko-KR" dirty="0"/>
              <a:t>extern </a:t>
            </a:r>
            <a:r>
              <a:rPr lang="ko-KR" altLang="en-US" dirty="0"/>
              <a:t>선언이 들어 있는 헤더 파일의 이용 </a:t>
            </a:r>
            <a:r>
              <a:rPr lang="en-US" altLang="ko-KR" dirty="0"/>
              <a:t>(3/3)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A648BF-59DD-41F1-A509-2CA7AF049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B2A9595-4751-4CAB-B2C5-5358980C1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69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B4E7483-D3B6-48F9-AF1B-0FE4B2BE1A63}"/>
              </a:ext>
            </a:extLst>
          </p:cNvPr>
          <p:cNvSpPr/>
          <p:nvPr/>
        </p:nvSpPr>
        <p:spPr>
          <a:xfrm>
            <a:off x="838201" y="1385094"/>
            <a:ext cx="1114425" cy="3444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main.c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85C1647-5504-4608-83EF-E5C628ACF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1385094"/>
            <a:ext cx="8439150" cy="522011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51A76BC-7BBD-43D5-8CF8-F9D083090A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2" t="744" r="1" b="1874"/>
          <a:stretch/>
        </p:blipFill>
        <p:spPr>
          <a:xfrm>
            <a:off x="9043721" y="4862684"/>
            <a:ext cx="2310080" cy="181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79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7E4674-AC07-440B-9583-C2F8F6C6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매크로 </a:t>
            </a:r>
            <a:r>
              <a:rPr lang="en-US" altLang="ko-KR" dirty="0"/>
              <a:t>(1/5)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857683-AE34-440B-B479-D1519F2D5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함수처럼 매개변수가 있는 매크로이다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함수인 것처럼 사용되지만 실제로는 함수가 아니다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매크로가 사용되는 곳에 문자열 대치를 통해서 코드를 복사해서 넣어준다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매크로 확장</a:t>
            </a:r>
            <a:endParaRPr lang="en-US" altLang="ko-KR" dirty="0"/>
          </a:p>
          <a:p>
            <a:pPr lvl="1"/>
            <a:r>
              <a:rPr lang="ko-KR" altLang="en-US" dirty="0"/>
              <a:t>함수 매크로가 사용되는 곳에 코드를 복사해서 넣어주는 것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3A5DF23-BE0F-4D66-926F-8164A4E7A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E25FED-BB12-43B8-9FDE-5C66DF5F1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096" y="3768405"/>
            <a:ext cx="5872053" cy="136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2347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9421D7-3053-40EC-AB4D-22DBB0037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헤더 파일의 중복 포함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BA7347-4675-4DD3-8B07-BBA850E941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DFC0BC-9375-4282-A2BB-131B46474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70</a:t>
            </a:fld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9812B1-2303-4274-AA9B-150214149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793" y="1435042"/>
            <a:ext cx="8063545" cy="5313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668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C80881-8FFD-4436-A86F-02C50992C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헤더 파일의 중복 포함 막기 </a:t>
            </a:r>
            <a:r>
              <a:rPr lang="en-US" altLang="ko-KR" dirty="0"/>
              <a:t>(1/2)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98E7E8-7BE8-4EBA-B44E-889E23D60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헤더 파일의 시작 부분에 </a:t>
            </a:r>
            <a:r>
              <a:rPr lang="en-US" altLang="ko-KR" dirty="0"/>
              <a:t>#</a:t>
            </a:r>
            <a:r>
              <a:rPr lang="en-US" altLang="ko-KR" dirty="0" err="1"/>
              <a:t>ifndef</a:t>
            </a:r>
            <a:r>
              <a:rPr lang="en-US" altLang="ko-KR" dirty="0"/>
              <a:t>, #define</a:t>
            </a:r>
            <a:r>
              <a:rPr lang="ko-KR" altLang="en-US" dirty="0"/>
              <a:t>을 넣어주고</a:t>
            </a:r>
            <a:r>
              <a:rPr lang="en-US" altLang="ko-KR" dirty="0"/>
              <a:t>, </a:t>
            </a:r>
            <a:r>
              <a:rPr lang="ko-KR" altLang="en-US" dirty="0"/>
              <a:t>헤더 파일의 끝 부분에는 </a:t>
            </a:r>
            <a:r>
              <a:rPr lang="en-US" altLang="ko-KR" dirty="0"/>
              <a:t>#endif</a:t>
            </a:r>
            <a:r>
              <a:rPr lang="ko-KR" altLang="en-US" dirty="0"/>
              <a:t>를 넣어준다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#</a:t>
            </a:r>
            <a:r>
              <a:rPr lang="en-US" altLang="ko-KR" dirty="0" err="1"/>
              <a:t>ifndef</a:t>
            </a:r>
            <a:r>
              <a:rPr lang="ko-KR" altLang="en-US" dirty="0"/>
              <a:t>나 </a:t>
            </a:r>
            <a:r>
              <a:rPr lang="en-US" altLang="ko-KR" dirty="0"/>
              <a:t>define</a:t>
            </a:r>
            <a:r>
              <a:rPr lang="ko-KR" altLang="en-US" dirty="0"/>
              <a:t>에는 헤더 파일의 포함 여부를 알려주는 매크로를 지정한다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POINT_H</a:t>
            </a:r>
            <a:r>
              <a:rPr lang="ko-KR" altLang="en-US" dirty="0"/>
              <a:t>처럼 헤더 파일의 이름을 따서 만든다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#</a:t>
            </a:r>
            <a:r>
              <a:rPr lang="en-US" altLang="ko-KR" dirty="0" err="1"/>
              <a:t>ifndef</a:t>
            </a:r>
            <a:r>
              <a:rPr lang="en-US" altLang="ko-KR" dirty="0"/>
              <a:t>, #define, #endif</a:t>
            </a:r>
            <a:r>
              <a:rPr lang="ko-KR" altLang="en-US" dirty="0"/>
              <a:t>문을 넣어주면 헤더 파일을 여러 번 포함해도 맨 처음 한 번만 컴파일하고</a:t>
            </a:r>
            <a:r>
              <a:rPr lang="en-US" altLang="ko-KR" dirty="0"/>
              <a:t>, </a:t>
            </a:r>
            <a:r>
              <a:rPr lang="ko-KR" altLang="en-US" dirty="0"/>
              <a:t>그 다음부터는 헤더 파일을 컴파일에서 제외한다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58F6C5-2E86-47BE-8E21-890DD7988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71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639502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C80881-8FFD-4436-A86F-02C50992C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23595"/>
          </a:xfrm>
        </p:spPr>
        <p:txBody>
          <a:bodyPr/>
          <a:lstStyle/>
          <a:p>
            <a:r>
              <a:rPr lang="ko-KR" altLang="en-US" dirty="0"/>
              <a:t>헤더 파일의 중복 포함 막기 </a:t>
            </a:r>
            <a:r>
              <a:rPr lang="en-US" altLang="ko-KR" dirty="0"/>
              <a:t>(2/2)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298E7E8-7BE8-4EBA-B44E-889E23D60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58F6C5-2E86-47BE-8E21-890DD7988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72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4C325E3-0CAF-40D6-9E4B-9B6098E6B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878" y="1557338"/>
            <a:ext cx="7404989" cy="529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798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CDA2B-DF1D-4B68-8E6B-56D0410DD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13-11 : </a:t>
            </a:r>
            <a:r>
              <a:rPr lang="ko-KR" altLang="en-US" dirty="0"/>
              <a:t>헤더 파일의 중복 포함 막기 </a:t>
            </a:r>
            <a:r>
              <a:rPr lang="en-US" altLang="ko-KR" dirty="0"/>
              <a:t>(1/4)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19B341-D94A-47FD-9DD3-185286768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FCD3E6-5AE4-42EE-8867-F9D66BF48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73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46F7A31-DB4E-4075-8E02-A4B495842B3B}"/>
              </a:ext>
            </a:extLst>
          </p:cNvPr>
          <p:cNvSpPr/>
          <p:nvPr/>
        </p:nvSpPr>
        <p:spPr>
          <a:xfrm>
            <a:off x="838200" y="1385094"/>
            <a:ext cx="1114425" cy="3444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point.h</a:t>
            </a:r>
            <a:endParaRPr lang="ko-KR" altLang="en-US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B8125D8F-29D8-47C2-9FF3-AAA29A075EA0}"/>
              </a:ext>
            </a:extLst>
          </p:cNvPr>
          <p:cNvGrpSpPr/>
          <p:nvPr/>
        </p:nvGrpSpPr>
        <p:grpSpPr>
          <a:xfrm>
            <a:off x="2047875" y="1385094"/>
            <a:ext cx="8277225" cy="5218907"/>
            <a:chOff x="638175" y="1838325"/>
            <a:chExt cx="6962775" cy="476214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4770C5B-E865-43F6-BB7A-F3D806247F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7" r="6988"/>
            <a:stretch/>
          </p:blipFill>
          <p:spPr>
            <a:xfrm>
              <a:off x="638175" y="1838325"/>
              <a:ext cx="6962775" cy="33528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61DBC51-36F0-4AA4-9076-0A4429EAC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8175" y="5181248"/>
              <a:ext cx="6962775" cy="1419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17391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CDA2B-DF1D-4B68-8E6B-56D0410DD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13-11 : </a:t>
            </a:r>
            <a:r>
              <a:rPr lang="ko-KR" altLang="en-US" dirty="0"/>
              <a:t>헤더 파일의 중복 포함 막기 </a:t>
            </a:r>
            <a:r>
              <a:rPr lang="en-US" altLang="ko-KR" dirty="0"/>
              <a:t>(2/4)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19B341-D94A-47FD-9DD3-185286768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FCD3E6-5AE4-42EE-8867-F9D66BF48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74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46F7A31-DB4E-4075-8E02-A4B495842B3B}"/>
              </a:ext>
            </a:extLst>
          </p:cNvPr>
          <p:cNvSpPr/>
          <p:nvPr/>
        </p:nvSpPr>
        <p:spPr>
          <a:xfrm>
            <a:off x="838200" y="1385094"/>
            <a:ext cx="1114425" cy="3444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point.c</a:t>
            </a:r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9B37B3A-6160-4782-8B70-D8E8D318AC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74"/>
          <a:stretch/>
        </p:blipFill>
        <p:spPr>
          <a:xfrm>
            <a:off x="2047874" y="1385093"/>
            <a:ext cx="8984361" cy="3790631"/>
          </a:xfrm>
          <a:prstGeom prst="rect">
            <a:avLst/>
          </a:prstGeom>
        </p:spPr>
      </p:pic>
      <p:sp>
        <p:nvSpPr>
          <p:cNvPr id="10" name="말풍선: 모서리가 둥근 사각형 9">
            <a:extLst>
              <a:ext uri="{FF2B5EF4-FFF2-40B4-BE49-F238E27FC236}">
                <a16:creationId xmlns:a16="http://schemas.microsoft.com/office/drawing/2014/main" id="{C373C546-0145-4B98-8F2A-A0CB8C152BF3}"/>
              </a:ext>
            </a:extLst>
          </p:cNvPr>
          <p:cNvSpPr/>
          <p:nvPr/>
        </p:nvSpPr>
        <p:spPr>
          <a:xfrm>
            <a:off x="4795838" y="5319869"/>
            <a:ext cx="3090862" cy="1011125"/>
          </a:xfrm>
          <a:prstGeom prst="wedgeRoundRectCallout">
            <a:avLst>
              <a:gd name="adj1" fmla="val -44441"/>
              <a:gd name="adj2" fmla="val -81693"/>
              <a:gd name="adj3" fmla="val 16667"/>
            </a:avLst>
          </a:prstGeom>
          <a:solidFill>
            <a:schemeClr val="bg1"/>
          </a:solidFill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sz="2000" dirty="0" err="1">
                <a:solidFill>
                  <a:prstClr val="black"/>
                </a:solidFill>
              </a:rPr>
              <a:t>print_point</a:t>
            </a:r>
            <a:r>
              <a:rPr lang="en-US" altLang="ko-KR" sz="2000" dirty="0">
                <a:solidFill>
                  <a:prstClr val="black"/>
                </a:solidFill>
              </a:rPr>
              <a:t>, </a:t>
            </a:r>
            <a:r>
              <a:rPr lang="en-US" altLang="ko-KR" sz="2000" dirty="0" err="1">
                <a:solidFill>
                  <a:prstClr val="black"/>
                </a:solidFill>
              </a:rPr>
              <a:t>set_point</a:t>
            </a:r>
            <a:r>
              <a:rPr lang="en-US" altLang="ko-KR" sz="2000" dirty="0">
                <a:solidFill>
                  <a:prstClr val="black"/>
                </a:solidFill>
              </a:rPr>
              <a:t>, </a:t>
            </a:r>
            <a:r>
              <a:rPr lang="en-US" altLang="ko-KR" sz="2000" dirty="0" err="1">
                <a:solidFill>
                  <a:prstClr val="black"/>
                </a:solidFill>
              </a:rPr>
              <a:t>is_equal_point</a:t>
            </a:r>
            <a:r>
              <a:rPr lang="en-US" altLang="ko-KR" sz="2000" dirty="0">
                <a:solidFill>
                  <a:prstClr val="black"/>
                </a:solidFill>
              </a:rPr>
              <a:t>, </a:t>
            </a:r>
            <a:r>
              <a:rPr lang="en-US" altLang="ko-KR" sz="2000" dirty="0" err="1">
                <a:solidFill>
                  <a:prstClr val="black"/>
                </a:solidFill>
              </a:rPr>
              <a:t>get_length</a:t>
            </a:r>
            <a:r>
              <a:rPr lang="en-US" altLang="ko-KR" sz="2000" dirty="0">
                <a:solidFill>
                  <a:prstClr val="black"/>
                </a:solidFill>
              </a:rPr>
              <a:t> </a:t>
            </a:r>
            <a:r>
              <a:rPr lang="ko-KR" altLang="en-US" sz="2000" dirty="0">
                <a:solidFill>
                  <a:prstClr val="black"/>
                </a:solidFill>
              </a:rPr>
              <a:t>함수의 정의</a:t>
            </a:r>
          </a:p>
        </p:txBody>
      </p:sp>
    </p:spTree>
    <p:extLst>
      <p:ext uri="{BB962C8B-B14F-4D97-AF65-F5344CB8AC3E}">
        <p14:creationId xmlns:p14="http://schemas.microsoft.com/office/powerpoint/2010/main" val="26807748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CDA2B-DF1D-4B68-8E6B-56D0410DD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13-11 : </a:t>
            </a:r>
            <a:r>
              <a:rPr lang="ko-KR" altLang="en-US" dirty="0"/>
              <a:t>헤더 파일의 중복 포함 막기 </a:t>
            </a:r>
            <a:r>
              <a:rPr lang="en-US" altLang="ko-KR" dirty="0"/>
              <a:t>(3/4)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19B341-D94A-47FD-9DD3-185286768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FCD3E6-5AE4-42EE-8867-F9D66BF48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75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46F7A31-DB4E-4075-8E02-A4B495842B3B}"/>
              </a:ext>
            </a:extLst>
          </p:cNvPr>
          <p:cNvSpPr/>
          <p:nvPr/>
        </p:nvSpPr>
        <p:spPr>
          <a:xfrm>
            <a:off x="838200" y="1385094"/>
            <a:ext cx="1114425" cy="3444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line.h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04EE4D-6039-4665-91C4-C1A64FE7D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4" y="1385093"/>
            <a:ext cx="9039943" cy="382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254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6CDA2B-DF1D-4B68-8E6B-56D0410DD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13-11 : </a:t>
            </a:r>
            <a:r>
              <a:rPr lang="ko-KR" altLang="en-US" dirty="0"/>
              <a:t>헤더 파일의 중복 포함 막기 </a:t>
            </a:r>
            <a:r>
              <a:rPr lang="en-US" altLang="ko-KR" dirty="0"/>
              <a:t>(4/4)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19B341-D94A-47FD-9DD3-185286768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FCD3E6-5AE4-42EE-8867-F9D66BF48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76</a:t>
            </a:fld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F46F7A31-DB4E-4075-8E02-A4B495842B3B}"/>
              </a:ext>
            </a:extLst>
          </p:cNvPr>
          <p:cNvSpPr/>
          <p:nvPr/>
        </p:nvSpPr>
        <p:spPr>
          <a:xfrm>
            <a:off x="762001" y="1385094"/>
            <a:ext cx="1114425" cy="3444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main.c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9E7B3B-16D6-4C45-BBB9-2B50BB566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5" y="1391920"/>
            <a:ext cx="8086726" cy="529875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F21F5B-DE02-4DB1-9BE9-2C9346C67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6825" y="3679251"/>
            <a:ext cx="2466975" cy="17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7693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53880C-A819-4DDB-9A58-89D3B9DD8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헤더 파일과 소스 파일의 구성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365A1D-EA5F-4D0D-80C6-2EA083565B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AB163B-E350-49AE-B530-C80031D98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77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D2D674-E1CA-491B-AB9E-ED1280358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4428" y="1802926"/>
            <a:ext cx="9473996" cy="405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256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6D677E-5D35-498B-9413-11223B949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 </a:t>
            </a:r>
            <a:r>
              <a:rPr lang="ko-KR" altLang="en-US" dirty="0"/>
              <a:t>함수의 원형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C70D44-50AF-450C-8BA2-EF36168A7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매개변수가 없는 </a:t>
            </a:r>
            <a:r>
              <a:rPr lang="en-US" altLang="ko-KR" dirty="0"/>
              <a:t>main </a:t>
            </a:r>
            <a:r>
              <a:rPr lang="ko-KR" altLang="en-US" dirty="0"/>
              <a:t>함수와 매개변수가 있는 </a:t>
            </a:r>
            <a:r>
              <a:rPr lang="en-US" altLang="ko-KR" dirty="0"/>
              <a:t>main </a:t>
            </a:r>
            <a:r>
              <a:rPr lang="ko-KR" altLang="en-US" dirty="0"/>
              <a:t>함수 둘 중에 한가지로 정의한다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C83AC20-2C60-4C55-B71A-B808B543D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78</a:t>
            </a:fld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5A15AD2-8E29-4A4A-B25C-B28399949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025" y="4250409"/>
            <a:ext cx="6461900" cy="243133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5806098-9E2D-474A-8F08-B1AA1ACB3B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71" r="47343"/>
          <a:stretch/>
        </p:blipFill>
        <p:spPr>
          <a:xfrm>
            <a:off x="3609716" y="2406968"/>
            <a:ext cx="4972568" cy="11195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83196DE-BFC0-4DC1-BDD0-7DD501AA4AED}"/>
              </a:ext>
            </a:extLst>
          </p:cNvPr>
          <p:cNvSpPr/>
          <p:nvPr/>
        </p:nvSpPr>
        <p:spPr>
          <a:xfrm>
            <a:off x="4984218" y="2959000"/>
            <a:ext cx="3049858" cy="486194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말풍선: 모서리가 둥근 사각형 10">
            <a:extLst>
              <a:ext uri="{FF2B5EF4-FFF2-40B4-BE49-F238E27FC236}">
                <a16:creationId xmlns:a16="http://schemas.microsoft.com/office/drawing/2014/main" id="{3164457C-DF7D-475C-A47F-ACFDE3FD9C8C}"/>
              </a:ext>
            </a:extLst>
          </p:cNvPr>
          <p:cNvSpPr/>
          <p:nvPr/>
        </p:nvSpPr>
        <p:spPr>
          <a:xfrm>
            <a:off x="6803041" y="3636934"/>
            <a:ext cx="1779243" cy="469331"/>
          </a:xfrm>
          <a:prstGeom prst="wedgeRoundRectCallout">
            <a:avLst>
              <a:gd name="adj1" fmla="val -41410"/>
              <a:gd name="adj2" fmla="val -110003"/>
              <a:gd name="adj3" fmla="val 16667"/>
            </a:avLst>
          </a:prstGeom>
          <a:solidFill>
            <a:srgbClr val="FFFFFF"/>
          </a:solidFill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" tIns="18000" rIns="18000" bIns="1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명령행 인자</a:t>
            </a:r>
          </a:p>
        </p:txBody>
      </p:sp>
    </p:spTree>
    <p:extLst>
      <p:ext uri="{BB962C8B-B14F-4D97-AF65-F5344CB8AC3E}">
        <p14:creationId xmlns:p14="http://schemas.microsoft.com/office/powerpoint/2010/main" val="33686939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343079-F66E-4FD8-AC26-2671FC814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main </a:t>
            </a:r>
            <a:r>
              <a:rPr lang="ko-KR" altLang="en-US" dirty="0"/>
              <a:t>함수의 매개변수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A13BD49-B049-4D4A-A699-54922EF21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1921"/>
            <a:ext cx="5257800" cy="5212080"/>
          </a:xfrm>
        </p:spPr>
        <p:txBody>
          <a:bodyPr/>
          <a:lstStyle/>
          <a:p>
            <a:r>
              <a:rPr lang="en-US" altLang="ko-KR" dirty="0" err="1"/>
              <a:t>argc</a:t>
            </a:r>
            <a:r>
              <a:rPr lang="en-US" altLang="ko-KR" dirty="0"/>
              <a:t> : </a:t>
            </a:r>
            <a:r>
              <a:rPr lang="ko-KR" altLang="en-US" dirty="0"/>
              <a:t>실행파일명을 포함한 명령행 인자의 개수</a:t>
            </a:r>
            <a:endParaRPr lang="en-US" altLang="ko-KR" dirty="0"/>
          </a:p>
          <a:p>
            <a:r>
              <a:rPr lang="en-US" altLang="ko-KR" dirty="0" err="1"/>
              <a:t>argv</a:t>
            </a:r>
            <a:r>
              <a:rPr lang="en-US" altLang="ko-KR" dirty="0"/>
              <a:t> : </a:t>
            </a:r>
            <a:r>
              <a:rPr lang="ko-KR" altLang="en-US" dirty="0"/>
              <a:t>명령행 인자로 전달된 문자열의 배열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EA37EB-C3EF-4196-A1D3-5A9348FA9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79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F245AB0-ACF0-4B96-A4A2-E31FFF7AF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7237" y="1557338"/>
            <a:ext cx="5556610" cy="485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85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347DE8-70B5-4BFE-8199-2D55EC4B3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매크로 </a:t>
            </a:r>
            <a:r>
              <a:rPr lang="en-US" altLang="ko-KR" dirty="0"/>
              <a:t>(2/5)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E854106-E59A-4852-9B96-375B27D687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전처리기는 </a:t>
            </a:r>
            <a:r>
              <a:rPr lang="en-US" altLang="ko-KR" dirty="0"/>
              <a:t>( ) </a:t>
            </a:r>
            <a:r>
              <a:rPr lang="ko-KR" altLang="en-US" dirty="0"/>
              <a:t>안에 있는 문자열을 함수 매크로의 매개변수에 매핑해서</a:t>
            </a:r>
            <a:r>
              <a:rPr lang="en-US" altLang="ko-KR" dirty="0"/>
              <a:t>, </a:t>
            </a:r>
            <a:r>
              <a:rPr lang="ko-KR" altLang="en-US" dirty="0"/>
              <a:t>문자열 대치를 수행한다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어떤 형의 값이든지 인자로 전달할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전달한 인자가 매크로 대치 후 올바른 수식이 아니면 컴파일 에러 발생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B6477E-5A43-4C60-AA71-B61DBBB24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868A81-FA3D-4C3C-BD8B-B06FC8AA1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250" y="2141125"/>
            <a:ext cx="5805198" cy="195864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4A9C7F9-A95C-4A2B-ABAA-2F9BD029B5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911" y="5187525"/>
            <a:ext cx="8414178" cy="13209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1079481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6E4AAC-E7F7-4A9A-8B28-0A2A3901B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13-12 : </a:t>
            </a:r>
            <a:r>
              <a:rPr lang="ko-KR" altLang="en-US" dirty="0"/>
              <a:t>명령행 인자를 이용한 </a:t>
            </a:r>
            <a:r>
              <a:rPr lang="en-US" altLang="ko-KR" dirty="0"/>
              <a:t>2</a:t>
            </a:r>
            <a:r>
              <a:rPr lang="ko-KR" altLang="en-US" dirty="0"/>
              <a:t>진 파일 복사 </a:t>
            </a:r>
            <a:r>
              <a:rPr lang="en-US" altLang="ko-KR" dirty="0"/>
              <a:t>(1/3)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79669AA6-42D1-4B27-AB94-0BC2A1C2E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EFCF3C-D6AC-452B-85D0-50B51F778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80</a:t>
            </a:fld>
            <a:endParaRPr lang="ko-KR" altLang="en-US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561ACA8-D318-4981-A6D3-E4BEB0BC0959}"/>
              </a:ext>
            </a:extLst>
          </p:cNvPr>
          <p:cNvGrpSpPr/>
          <p:nvPr/>
        </p:nvGrpSpPr>
        <p:grpSpPr>
          <a:xfrm>
            <a:off x="838199" y="1396538"/>
            <a:ext cx="8791576" cy="5207463"/>
            <a:chOff x="628649" y="1396537"/>
            <a:chExt cx="6727138" cy="418511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50822D6D-E204-4E61-8132-F7DF6EBE71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826"/>
            <a:stretch/>
          </p:blipFill>
          <p:spPr>
            <a:xfrm>
              <a:off x="628650" y="1396537"/>
              <a:ext cx="6727137" cy="16764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54E6D04-6EE4-41AB-851B-0BBFDDBC58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4" r="5066" b="30322"/>
            <a:stretch/>
          </p:blipFill>
          <p:spPr>
            <a:xfrm>
              <a:off x="628649" y="3072937"/>
              <a:ext cx="6727138" cy="25087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4798672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6E4AAC-E7F7-4A9A-8B28-0A2A3901B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13-12 : </a:t>
            </a:r>
            <a:r>
              <a:rPr lang="ko-KR" altLang="en-US" dirty="0"/>
              <a:t>명령행 인자를 이용한 </a:t>
            </a:r>
            <a:r>
              <a:rPr lang="en-US" altLang="ko-KR" dirty="0"/>
              <a:t>2</a:t>
            </a:r>
            <a:r>
              <a:rPr lang="ko-KR" altLang="en-US" dirty="0"/>
              <a:t>진 파일 복사 </a:t>
            </a:r>
            <a:r>
              <a:rPr lang="en-US" altLang="ko-KR" dirty="0"/>
              <a:t>(2/3)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79669AA6-42D1-4B27-AB94-0BC2A1C2E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EFCF3C-D6AC-452B-85D0-50B51F778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81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A6C38EC-3EF7-4EC0-88C5-C13BF1327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1921"/>
            <a:ext cx="8677275" cy="496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597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6E4AAC-E7F7-4A9A-8B28-0A2A3901B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13-12 : </a:t>
            </a:r>
            <a:r>
              <a:rPr lang="ko-KR" altLang="en-US" dirty="0"/>
              <a:t>명령행 인자를 이용한 </a:t>
            </a:r>
            <a:r>
              <a:rPr lang="en-US" altLang="ko-KR" dirty="0"/>
              <a:t>2</a:t>
            </a:r>
            <a:r>
              <a:rPr lang="ko-KR" altLang="en-US" dirty="0"/>
              <a:t>진 파일 복사 </a:t>
            </a:r>
            <a:r>
              <a:rPr lang="en-US" altLang="ko-KR" dirty="0"/>
              <a:t>(3/3)</a:t>
            </a:r>
            <a:endParaRPr lang="ko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79669AA6-42D1-4B27-AB94-0BC2A1C2EB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EEFCF3C-D6AC-452B-85D0-50B51F778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82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81E900-EF67-4440-BE85-3C7858A4C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391921"/>
            <a:ext cx="7467307" cy="52120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41B5577-A351-4490-9781-0319DC625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4649" y="3466522"/>
            <a:ext cx="2509151" cy="102547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3199003-AE24-45CA-A3D5-382A6E1628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64" b="17779"/>
          <a:stretch/>
        </p:blipFill>
        <p:spPr>
          <a:xfrm>
            <a:off x="4717914" y="5899583"/>
            <a:ext cx="6635886" cy="508001"/>
          </a:xfrm>
          <a:prstGeom prst="rect">
            <a:avLst/>
          </a:prstGeom>
        </p:spPr>
      </p:pic>
      <p:sp>
        <p:nvSpPr>
          <p:cNvPr id="9" name="말풍선: 모서리가 둥근 사각형 8">
            <a:extLst>
              <a:ext uri="{FF2B5EF4-FFF2-40B4-BE49-F238E27FC236}">
                <a16:creationId xmlns:a16="http://schemas.microsoft.com/office/drawing/2014/main" id="{53F58C6F-7DC6-40C9-BB17-8C4DABEF82B5}"/>
              </a:ext>
            </a:extLst>
          </p:cNvPr>
          <p:cNvSpPr/>
          <p:nvPr/>
        </p:nvSpPr>
        <p:spPr>
          <a:xfrm>
            <a:off x="9474476" y="4581695"/>
            <a:ext cx="2198554" cy="696788"/>
          </a:xfrm>
          <a:prstGeom prst="wedgeRoundRectCallout">
            <a:avLst>
              <a:gd name="adj1" fmla="val -44057"/>
              <a:gd name="adj2" fmla="val -84104"/>
              <a:gd name="adj3" fmla="val 16667"/>
            </a:avLst>
          </a:prstGeom>
          <a:solidFill>
            <a:schemeClr val="bg1"/>
          </a:solidFill>
          <a:ln w="190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ko-KR" dirty="0">
                <a:solidFill>
                  <a:prstClr val="black"/>
                </a:solidFill>
              </a:rPr>
              <a:t>cat.jpg</a:t>
            </a:r>
            <a:r>
              <a:rPr lang="ko-KR" altLang="en-US" dirty="0">
                <a:solidFill>
                  <a:prstClr val="black"/>
                </a:solidFill>
              </a:rPr>
              <a:t>를 복사한 </a:t>
            </a:r>
            <a:r>
              <a:rPr lang="en-US" altLang="ko-KR" dirty="0">
                <a:solidFill>
                  <a:prstClr val="black"/>
                </a:solidFill>
              </a:rPr>
              <a:t>cat2.jpg</a:t>
            </a:r>
            <a:r>
              <a:rPr lang="ko-KR" altLang="en-US" dirty="0">
                <a:solidFill>
                  <a:prstClr val="black"/>
                </a:solidFill>
              </a:rPr>
              <a:t>가 생성된다</a:t>
            </a:r>
            <a:r>
              <a:rPr lang="en-US" altLang="ko-KR" dirty="0">
                <a:solidFill>
                  <a:prstClr val="black"/>
                </a:solidFill>
              </a:rPr>
              <a:t>.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F5FEDA-EC9B-4502-A611-84212452F5E1}"/>
              </a:ext>
            </a:extLst>
          </p:cNvPr>
          <p:cNvSpPr txBox="1"/>
          <p:nvPr/>
        </p:nvSpPr>
        <p:spPr>
          <a:xfrm>
            <a:off x="6567777" y="6437233"/>
            <a:ext cx="4824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프로젝트 폴더에 </a:t>
            </a:r>
            <a:r>
              <a:rPr lang="en-US" altLang="ko-KR" dirty="0">
                <a:solidFill>
                  <a:srgbClr val="FF0000"/>
                </a:solidFill>
              </a:rPr>
              <a:t>cat.jpg </a:t>
            </a:r>
            <a:r>
              <a:rPr lang="ko-KR" altLang="en-US" dirty="0">
                <a:solidFill>
                  <a:srgbClr val="FF0000"/>
                </a:solidFill>
              </a:rPr>
              <a:t>파일이 존재해야 한다</a:t>
            </a:r>
            <a:r>
              <a:rPr lang="en-US" altLang="ko-KR" dirty="0">
                <a:solidFill>
                  <a:srgbClr val="FF0000"/>
                </a:solidFill>
              </a:rPr>
              <a:t>.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579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73F616-2A3F-4A13-AAE1-81887EE5F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함수 매크로 </a:t>
            </a:r>
            <a:r>
              <a:rPr lang="en-US" altLang="ko-KR" dirty="0"/>
              <a:t>(3/5)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FFF4833-2430-4037-985A-1F317A96D5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함수 매크로는 함수가 아니다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컴파일 시에 인자의 데이터형 검사를 수행하지 않으며</a:t>
            </a:r>
            <a:r>
              <a:rPr lang="en-US" altLang="ko-KR" dirty="0"/>
              <a:t>, </a:t>
            </a:r>
            <a:r>
              <a:rPr lang="ko-KR" altLang="en-US" dirty="0"/>
              <a:t>함수 호출 과정이 수행되지 않는다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문자열 대치 과정에서 잘못된 결과가 생성될 수도 있다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CD1646-3DAE-4B20-A8EF-345A8552B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446A2-0B54-48F5-BBEB-C99DC269DB72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6F174B-D2C7-4C56-BE65-3A638DE96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269" y="3075480"/>
            <a:ext cx="7153462" cy="220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668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9050">
          <a:solidFill>
            <a:srgbClr val="92D050"/>
          </a:solidFill>
        </a:ln>
      </a:spPr>
      <a:bodyPr rtlCol="0" anchor="ctr"/>
      <a:lstStyle>
        <a:defPPr algn="ctr">
          <a:defRPr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2300</TotalTime>
  <Words>2018</Words>
  <Application>Microsoft Office PowerPoint</Application>
  <PresentationFormat>와이드스크린</PresentationFormat>
  <Paragraphs>314</Paragraphs>
  <Slides>82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82</vt:i4>
      </vt:variant>
    </vt:vector>
  </HeadingPairs>
  <TitlesOfParts>
    <vt:vector size="91" baseType="lpstr">
      <vt:lpstr>HY헤드라인M</vt:lpstr>
      <vt:lpstr>YDVYMjOStd32</vt:lpstr>
      <vt:lpstr>나눔고딕</vt:lpstr>
      <vt:lpstr>맑은 고딕</vt:lpstr>
      <vt:lpstr>Abadi</vt:lpstr>
      <vt:lpstr>Arial</vt:lpstr>
      <vt:lpstr>Calibri</vt:lpstr>
      <vt:lpstr>Verdana</vt:lpstr>
      <vt:lpstr>Office Theme</vt:lpstr>
      <vt:lpstr>전처리기와 분할 컴파일</vt:lpstr>
      <vt:lpstr>목차</vt:lpstr>
      <vt:lpstr>전처리기</vt:lpstr>
      <vt:lpstr>전처리기 문장</vt:lpstr>
      <vt:lpstr>단순 매크로 (1/2)</vt:lpstr>
      <vt:lpstr>단순 매크로 (2/2)</vt:lpstr>
      <vt:lpstr>함수 매크로 (1/5)</vt:lpstr>
      <vt:lpstr>함수 매크로 (2/5)</vt:lpstr>
      <vt:lpstr>함수 매크로 (3/5)</vt:lpstr>
      <vt:lpstr>함수 매크로 (4/5)</vt:lpstr>
      <vt:lpstr>예제 13-1 : 함수 매크로의 정의 및 사용 (1/2)</vt:lpstr>
      <vt:lpstr>예제 13-1 : 함수 매크로의 정의 및 사용 (2/2)</vt:lpstr>
      <vt:lpstr>함수 매크로 (5/5)</vt:lpstr>
      <vt:lpstr>예제 13-2 : 여러 가지 함수 매크로의 정의 (1/2)</vt:lpstr>
      <vt:lpstr>예제 13-2 : 여러 가지 함수 매크로의 정의 (2/2)</vt:lpstr>
      <vt:lpstr>함수 매크로의 장단점</vt:lpstr>
      <vt:lpstr># 연산자</vt:lpstr>
      <vt:lpstr>예제 13-3 : PRINT_POINT 함수 매크로의 정의 (1/2)</vt:lpstr>
      <vt:lpstr>예제 13-3 : PRINT_POINT 함수 매크로의 정의 (2/2)</vt:lpstr>
      <vt:lpstr>## 연산자 </vt:lpstr>
      <vt:lpstr>예제 13-4 : DEF_RANGE_OF 매크로의 정의 (1/3)</vt:lpstr>
      <vt:lpstr>예제 13-4 : DEF_RANGE_OF 매크로의 정의 (2/3)</vt:lpstr>
      <vt:lpstr>예제 13-4 : DEF_RANGE_OF 매크로의 정의 (3/3)</vt:lpstr>
      <vt:lpstr>#undef문</vt:lpstr>
      <vt:lpstr>내장 매크로</vt:lpstr>
      <vt:lpstr>예제 13-5 : 내장 매크로의 이용</vt:lpstr>
      <vt:lpstr>조건부 컴파일</vt:lpstr>
      <vt:lpstr>#if와 #endif</vt:lpstr>
      <vt:lpstr>#if, #else, #elif, #endif (1/2)</vt:lpstr>
      <vt:lpstr>#if, #else, #elif, #endif (2/2)</vt:lpstr>
      <vt:lpstr>예제 13-6 : #if를 이용한 정렬 방법 선택 (1/5)</vt:lpstr>
      <vt:lpstr>예제 13-6 : #if를 이용한 정렬 방법 선택 (2/5)</vt:lpstr>
      <vt:lpstr>예제 13-6 : #if를 이용한 정렬 방법 선택 (3/5)</vt:lpstr>
      <vt:lpstr>예제 13-6 : #if를 이용한 정렬 방법 선택 (4/5)</vt:lpstr>
      <vt:lpstr>예제 13-6 : #if를 이용한 정렬 방법 선택 (5/5)</vt:lpstr>
      <vt:lpstr>#if 0, #endif</vt:lpstr>
      <vt:lpstr>#ifdef, #ifndef</vt:lpstr>
      <vt:lpstr>#ifdef 사용 예</vt:lpstr>
      <vt:lpstr>#if, #ifdef, #ifndef의 중첩</vt:lpstr>
      <vt:lpstr>예제 13-7 : 중첩된 #ifdef의 사용 (1/3)</vt:lpstr>
      <vt:lpstr>예제 13-7 : 중첩된 #ifdef의 사용 (2/3)</vt:lpstr>
      <vt:lpstr>예제 13-7 : 중첩된 #ifdef의 사용 (3/3)</vt:lpstr>
      <vt:lpstr>분할 컴파일</vt:lpstr>
      <vt:lpstr>헤더 파일과 소스 파일</vt:lpstr>
      <vt:lpstr>#include문 (1/2)</vt:lpstr>
      <vt:lpstr>#include문 (2/2)</vt:lpstr>
      <vt:lpstr>다른 파일에 정의된 함수의 호출 (1/5)</vt:lpstr>
      <vt:lpstr>다른 파일에 정의된 함수의 호출 (2/5)</vt:lpstr>
      <vt:lpstr>다른 파일에 정의된 함수의 호출 (3/5)</vt:lpstr>
      <vt:lpstr>다른 파일에 정의된 함수의 호출 (4/5)</vt:lpstr>
      <vt:lpstr>다른 파일에 정의된 함수의 호출 (5/5)</vt:lpstr>
      <vt:lpstr>예제 13-8 : 함수 선언이 들어 있는 헤더 파일의 이용 (1/6)</vt:lpstr>
      <vt:lpstr>예제 13-8 : 함수 선언이 들어 있는 헤더 파일의 이용 (2/6)</vt:lpstr>
      <vt:lpstr>예제 13-8 : 함수 선언이 들어 있는 헤더 파일의 이용 (3/6)</vt:lpstr>
      <vt:lpstr>예제 13-8 : 함수 선언이 들어 있는 헤더 파일의 이용 (4/6)</vt:lpstr>
      <vt:lpstr>예제 13-8 : 함수 선언이 들어 있는 헤더 파일의 이용 (5/6)</vt:lpstr>
      <vt:lpstr>예제 13-8 : 함수 선언이 들어 있는 헤더 파일의 이용 (6/6)</vt:lpstr>
      <vt:lpstr>함수를 다른 소스 파일에서도 호출할 수 있게 만드는 방법</vt:lpstr>
      <vt:lpstr>다른 소스 파일에 정의된 함수를 호출하기 위한 방법</vt:lpstr>
      <vt:lpstr>여러 소스 파일에서 공유되는 매크로, 구조체, typedef의 정의</vt:lpstr>
      <vt:lpstr>예제 13-9 : 구조체의 정의와 함수 선언이 들어 있는 헤더 파일의 이용 (1/4)</vt:lpstr>
      <vt:lpstr>예제 13-9 : 구조체의 정의와 함수 선언이 들어 있는 헤더 파일의 이용 (2/4)</vt:lpstr>
      <vt:lpstr>예제 13-9 : 구조체의 정의와 함수 선언이 들어 있는 헤더 파일의 이용 (3/4)</vt:lpstr>
      <vt:lpstr>예제 13-9 : 구조체의 정의와 함수 선언이 들어 있는 헤더 파일의 이용 (4/4)</vt:lpstr>
      <vt:lpstr>여러 소스 파일에서 공유되는  매크로나 구조체, typedef를 정의하는 방법</vt:lpstr>
      <vt:lpstr>다른 소스 파일에 선언된 전역 변수의 사용</vt:lpstr>
      <vt:lpstr>예제 13-10 : 전역 변수의 extern 선언이 들어 있는 헤더 파일의 이용 (1/3)</vt:lpstr>
      <vt:lpstr>예제 13-10 : 전역 변수의 extern 선언이 들어 있는 헤더 파일의 이용 (2/3)</vt:lpstr>
      <vt:lpstr>예제 13-10 : 전역 변수의 extern 선언이 들어 있는 헤더 파일의 이용 (3/3)</vt:lpstr>
      <vt:lpstr>헤더 파일의 중복 포함</vt:lpstr>
      <vt:lpstr>헤더 파일의 중복 포함 막기 (1/2)</vt:lpstr>
      <vt:lpstr>헤더 파일의 중복 포함 막기 (2/2)</vt:lpstr>
      <vt:lpstr>예제 13-11 : 헤더 파일의 중복 포함 막기 (1/4)</vt:lpstr>
      <vt:lpstr>예제 13-11 : 헤더 파일의 중복 포함 막기 (2/4)</vt:lpstr>
      <vt:lpstr>예제 13-11 : 헤더 파일의 중복 포함 막기 (3/4)</vt:lpstr>
      <vt:lpstr>예제 13-11 : 헤더 파일의 중복 포함 막기 (4/4)</vt:lpstr>
      <vt:lpstr>헤더 파일과 소스 파일의 구성</vt:lpstr>
      <vt:lpstr>main 함수의 원형</vt:lpstr>
      <vt:lpstr>main 함수의 매개변수</vt:lpstr>
      <vt:lpstr>예제 13-12 : 명령행 인자를 이용한 2진 파일 복사 (1/3)</vt:lpstr>
      <vt:lpstr>예제 13-12 : 명령행 인자를 이용한 2진 파일 복사 (2/3)</vt:lpstr>
      <vt:lpstr>예제 13-12 : 명령행 인자를 이용한 2진 파일 복사 (3/3)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 언어와 프로그래밍 개요</dc:title>
  <dc:creator>JOUNGAH CHUN</dc:creator>
  <cp:lastModifiedBy>JOUNGAH CHUN</cp:lastModifiedBy>
  <cp:revision>1832</cp:revision>
  <dcterms:created xsi:type="dcterms:W3CDTF">2019-01-07T07:37:15Z</dcterms:created>
  <dcterms:modified xsi:type="dcterms:W3CDTF">2019-02-17T08:16:13Z</dcterms:modified>
</cp:coreProperties>
</file>